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ldx" ContentType="application/vnd.openxmlformats-officedocument.presentationml.slide"/>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7"/>
  </p:notesMasterIdLst>
  <p:sldIdLst>
    <p:sldId id="272" r:id="rId2"/>
    <p:sldId id="280" r:id="rId3"/>
    <p:sldId id="281" r:id="rId4"/>
    <p:sldId id="282" r:id="rId5"/>
    <p:sldId id="283" r:id="rId6"/>
    <p:sldId id="286" r:id="rId7"/>
    <p:sldId id="284" r:id="rId8"/>
    <p:sldId id="289" r:id="rId9"/>
    <p:sldId id="290" r:id="rId10"/>
    <p:sldId id="291" r:id="rId11"/>
    <p:sldId id="292" r:id="rId12"/>
    <p:sldId id="285" r:id="rId13"/>
    <p:sldId id="323" r:id="rId14"/>
    <p:sldId id="349" r:id="rId15"/>
    <p:sldId id="348" r:id="rId16"/>
    <p:sldId id="358" r:id="rId17"/>
    <p:sldId id="334" r:id="rId18"/>
    <p:sldId id="360" r:id="rId19"/>
    <p:sldId id="363" r:id="rId20"/>
    <p:sldId id="361" r:id="rId21"/>
    <p:sldId id="362" r:id="rId22"/>
    <p:sldId id="347" r:id="rId23"/>
    <p:sldId id="327" r:id="rId24"/>
    <p:sldId id="328" r:id="rId25"/>
    <p:sldId id="373" r:id="rId26"/>
    <p:sldId id="367" r:id="rId27"/>
    <p:sldId id="368" r:id="rId28"/>
    <p:sldId id="343" r:id="rId29"/>
    <p:sldId id="374" r:id="rId30"/>
    <p:sldId id="332" r:id="rId31"/>
    <p:sldId id="350" r:id="rId32"/>
    <p:sldId id="359" r:id="rId33"/>
    <p:sldId id="325" r:id="rId34"/>
    <p:sldId id="330" r:id="rId35"/>
    <p:sldId id="364" r:id="rId36"/>
    <p:sldId id="342" r:id="rId37"/>
    <p:sldId id="365" r:id="rId38"/>
    <p:sldId id="338" r:id="rId39"/>
    <p:sldId id="366" r:id="rId40"/>
    <p:sldId id="324" r:id="rId41"/>
    <p:sldId id="303" r:id="rId42"/>
    <p:sldId id="356" r:id="rId43"/>
    <p:sldId id="357" r:id="rId44"/>
    <p:sldId id="307" r:id="rId45"/>
    <p:sldId id="308" r:id="rId46"/>
    <p:sldId id="309" r:id="rId47"/>
    <p:sldId id="310" r:id="rId48"/>
    <p:sldId id="311" r:id="rId49"/>
    <p:sldId id="312" r:id="rId50"/>
    <p:sldId id="375" r:id="rId51"/>
    <p:sldId id="313" r:id="rId52"/>
    <p:sldId id="314" r:id="rId53"/>
    <p:sldId id="345" r:id="rId54"/>
    <p:sldId id="316" r:id="rId55"/>
    <p:sldId id="31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2" autoAdjust="0"/>
  </p:normalViewPr>
  <p:slideViewPr>
    <p:cSldViewPr snapToGrid="0">
      <p:cViewPr varScale="1">
        <p:scale>
          <a:sx n="68" d="100"/>
          <a:sy n="68" d="100"/>
        </p:scale>
        <p:origin x="816" y="90"/>
      </p:cViewPr>
      <p:guideLst>
        <p:guide orient="horz" pos="2160"/>
        <p:guide pos="3840"/>
      </p:guideLst>
    </p:cSldViewPr>
  </p:slideViewPr>
  <p:outlineViewPr>
    <p:cViewPr>
      <p:scale>
        <a:sx n="33" d="100"/>
        <a:sy n="33" d="100"/>
      </p:scale>
      <p:origin x="0" y="6666"/>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ayakasanjana999@outlook.com" userId="aa706b60b20a6f9e" providerId="LiveId" clId="{F7FCCDF8-A5E0-453A-8167-4EEFC38F704C}"/>
    <pc:docChg chg="modSld">
      <pc:chgData name="vinayakasanjana999@outlook.com" userId="aa706b60b20a6f9e" providerId="LiveId" clId="{F7FCCDF8-A5E0-453A-8167-4EEFC38F704C}" dt="2023-08-14T03:46:03.622" v="0" actId="2085"/>
      <pc:docMkLst>
        <pc:docMk/>
      </pc:docMkLst>
      <pc:sldChg chg="modSp mod">
        <pc:chgData name="vinayakasanjana999@outlook.com" userId="aa706b60b20a6f9e" providerId="LiveId" clId="{F7FCCDF8-A5E0-453A-8167-4EEFC38F704C}" dt="2023-08-14T03:46:03.622" v="0" actId="2085"/>
        <pc:sldMkLst>
          <pc:docMk/>
          <pc:sldMk cId="3839111726" sldId="338"/>
        </pc:sldMkLst>
        <pc:spChg chg="mod">
          <ac:chgData name="vinayakasanjana999@outlook.com" userId="aa706b60b20a6f9e" providerId="LiveId" clId="{F7FCCDF8-A5E0-453A-8167-4EEFC38F704C}" dt="2023-08-14T03:46:03.622" v="0" actId="2085"/>
          <ac:spMkLst>
            <pc:docMk/>
            <pc:sldMk cId="3839111726" sldId="338"/>
            <ac:spMk id="3" creationId="{ACC5F522-0CDE-F6A5-8F7A-5E4A164B746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164AF8-337E-4F84-803B-8F7FBD52084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8CA16FFD-0D25-4745-90B5-D694B2B779D5}">
      <dgm:prSet phldrT="[Text]" custT="1"/>
      <dgm:spPr/>
      <dgm:t>
        <a:bodyPr/>
        <a:lstStyle/>
        <a:p>
          <a:r>
            <a:rPr lang="en-IN" sz="1200" b="1" dirty="0">
              <a:solidFill>
                <a:schemeClr val="bg1"/>
              </a:solidFill>
              <a:latin typeface="Times New Roman" panose="02020603050405020304" pitchFamily="18" charset="0"/>
              <a:cs typeface="Times New Roman" panose="02020603050405020304" pitchFamily="18" charset="0"/>
            </a:rPr>
            <a:t>CREATE ADMIN ACCOUNT</a:t>
          </a:r>
        </a:p>
      </dgm:t>
    </dgm:pt>
    <dgm:pt modelId="{00F373D4-A38C-464D-B55B-4230D83471CC}" type="parTrans" cxnId="{B7268B98-A2CB-42AF-9891-EAD91F673965}">
      <dgm:prSet/>
      <dgm:spPr/>
      <dgm:t>
        <a:bodyPr/>
        <a:lstStyle/>
        <a:p>
          <a:endParaRPr lang="en-IN"/>
        </a:p>
      </dgm:t>
    </dgm:pt>
    <dgm:pt modelId="{451D0139-B4E1-4CC8-A153-EAA982F00481}" type="sibTrans" cxnId="{B7268B98-A2CB-42AF-9891-EAD91F673965}">
      <dgm:prSet/>
      <dgm:spPr/>
      <dgm:t>
        <a:bodyPr/>
        <a:lstStyle/>
        <a:p>
          <a:endParaRPr lang="en-IN"/>
        </a:p>
      </dgm:t>
    </dgm:pt>
    <dgm:pt modelId="{5F3563B7-B89E-4697-81E3-BB5D565366C1}">
      <dgm:prSet phldrT="[Text]" custT="1"/>
      <dgm:spPr/>
      <dgm:t>
        <a:bodyPr/>
        <a:lstStyle/>
        <a:p>
          <a:r>
            <a:rPr lang="en-IN" sz="1400" b="1" dirty="0">
              <a:solidFill>
                <a:schemeClr val="bg1"/>
              </a:solidFill>
              <a:latin typeface="Times New Roman" panose="02020603050405020304" pitchFamily="18" charset="0"/>
              <a:cs typeface="Times New Roman" panose="02020603050405020304" pitchFamily="18" charset="0"/>
            </a:rPr>
            <a:t>ADD OR REMOVE DISH</a:t>
          </a:r>
        </a:p>
      </dgm:t>
    </dgm:pt>
    <dgm:pt modelId="{DC299A04-F78B-4324-AB47-BDE913B7DA40}" type="parTrans" cxnId="{0448493A-85C2-42B9-96FB-9CB3A6A400D2}">
      <dgm:prSet/>
      <dgm:spPr/>
      <dgm:t>
        <a:bodyPr/>
        <a:lstStyle/>
        <a:p>
          <a:endParaRPr lang="en-IN"/>
        </a:p>
      </dgm:t>
    </dgm:pt>
    <dgm:pt modelId="{F9447C03-B5DE-43CC-BD3F-A77E7489DB11}" type="sibTrans" cxnId="{0448493A-85C2-42B9-96FB-9CB3A6A400D2}">
      <dgm:prSet/>
      <dgm:spPr/>
      <dgm:t>
        <a:bodyPr/>
        <a:lstStyle/>
        <a:p>
          <a:endParaRPr lang="en-IN"/>
        </a:p>
      </dgm:t>
    </dgm:pt>
    <dgm:pt modelId="{4D5C33F6-4486-446D-B8F3-A4F0EF5E8BF1}">
      <dgm:prSet phldrT="[Text]" custT="1"/>
      <dgm:spPr/>
      <dgm:t>
        <a:bodyPr/>
        <a:lstStyle/>
        <a:p>
          <a:r>
            <a:rPr lang="en-IN" sz="1400" b="1" dirty="0">
              <a:solidFill>
                <a:schemeClr val="bg1">
                  <a:lumMod val="95000"/>
                </a:schemeClr>
              </a:solidFill>
              <a:latin typeface="Times New Roman" panose="02020603050405020304" pitchFamily="18" charset="0"/>
              <a:cs typeface="Times New Roman" panose="02020603050405020304" pitchFamily="18" charset="0"/>
            </a:rPr>
            <a:t>EDIT DISH</a:t>
          </a:r>
        </a:p>
      </dgm:t>
    </dgm:pt>
    <dgm:pt modelId="{EF1D7A28-4CAD-4110-BE09-599018119EE4}" type="parTrans" cxnId="{DA7C2937-232C-4244-8152-CFF0B2D0ECA5}">
      <dgm:prSet/>
      <dgm:spPr/>
      <dgm:t>
        <a:bodyPr/>
        <a:lstStyle/>
        <a:p>
          <a:endParaRPr lang="en-IN"/>
        </a:p>
      </dgm:t>
    </dgm:pt>
    <dgm:pt modelId="{DD8E235E-05BF-4229-BA05-7856F6095FC0}" type="sibTrans" cxnId="{DA7C2937-232C-4244-8152-CFF0B2D0ECA5}">
      <dgm:prSet/>
      <dgm:spPr/>
      <dgm:t>
        <a:bodyPr/>
        <a:lstStyle/>
        <a:p>
          <a:endParaRPr lang="en-IN"/>
        </a:p>
      </dgm:t>
    </dgm:pt>
    <dgm:pt modelId="{07118C00-B74B-438D-8829-50CA29E5C2FD}">
      <dgm:prSet phldrT="[Text]"/>
      <dgm:spPr/>
      <dgm:t>
        <a:bodyPr/>
        <a:lstStyle/>
        <a:p>
          <a:r>
            <a:rPr lang="en-IN" b="1" dirty="0">
              <a:solidFill>
                <a:schemeClr val="bg1">
                  <a:lumMod val="95000"/>
                </a:schemeClr>
              </a:solidFill>
              <a:latin typeface="Times New Roman" panose="02020603050405020304" pitchFamily="18" charset="0"/>
              <a:cs typeface="Times New Roman" panose="02020603050405020304" pitchFamily="18" charset="0"/>
            </a:rPr>
            <a:t>DISABLE DISH</a:t>
          </a:r>
        </a:p>
      </dgm:t>
    </dgm:pt>
    <dgm:pt modelId="{D11AB3C5-8525-4263-BE17-A323BF0BD0A9}" type="parTrans" cxnId="{3A2483DE-F29B-4853-8CA3-3C15073F1330}">
      <dgm:prSet/>
      <dgm:spPr/>
      <dgm:t>
        <a:bodyPr/>
        <a:lstStyle/>
        <a:p>
          <a:endParaRPr lang="en-IN"/>
        </a:p>
      </dgm:t>
    </dgm:pt>
    <dgm:pt modelId="{E69BD769-337A-4182-BB0E-D831CE7FE982}" type="sibTrans" cxnId="{3A2483DE-F29B-4853-8CA3-3C15073F1330}">
      <dgm:prSet/>
      <dgm:spPr/>
      <dgm:t>
        <a:bodyPr/>
        <a:lstStyle/>
        <a:p>
          <a:endParaRPr lang="en-IN"/>
        </a:p>
      </dgm:t>
    </dgm:pt>
    <dgm:pt modelId="{D4CBBA34-3BE9-417E-AAF7-531C084A1226}">
      <dgm:prSet phldrT="[Text]" custT="1"/>
      <dgm:spPr>
        <a:ln>
          <a:noFill/>
        </a:ln>
      </dgm:spPr>
      <dgm:t>
        <a:bodyPr/>
        <a:lstStyle/>
        <a:p>
          <a:r>
            <a:rPr lang="en-IN" sz="1600" b="1" dirty="0">
              <a:solidFill>
                <a:schemeClr val="bg1"/>
              </a:solidFill>
              <a:latin typeface="Times New Roman" panose="02020603050405020304" pitchFamily="18" charset="0"/>
              <a:cs typeface="Times New Roman" panose="02020603050405020304" pitchFamily="18" charset="0"/>
            </a:rPr>
            <a:t>LOGIN</a:t>
          </a:r>
        </a:p>
      </dgm:t>
    </dgm:pt>
    <dgm:pt modelId="{A68B2314-C9CF-4642-AC09-42A5059B48E4}" type="parTrans" cxnId="{B6D36F58-23A4-4DFF-813C-E03A54609DAE}">
      <dgm:prSet/>
      <dgm:spPr/>
      <dgm:t>
        <a:bodyPr/>
        <a:lstStyle/>
        <a:p>
          <a:endParaRPr lang="en-IN"/>
        </a:p>
      </dgm:t>
    </dgm:pt>
    <dgm:pt modelId="{11030FD0-98EA-456D-97E2-0008D3D8B6DF}" type="sibTrans" cxnId="{B6D36F58-23A4-4DFF-813C-E03A54609DAE}">
      <dgm:prSet/>
      <dgm:spPr/>
      <dgm:t>
        <a:bodyPr/>
        <a:lstStyle/>
        <a:p>
          <a:endParaRPr lang="en-IN"/>
        </a:p>
      </dgm:t>
    </dgm:pt>
    <dgm:pt modelId="{08DDCDF7-1587-4595-803F-B3302F8FFFB1}" type="pres">
      <dgm:prSet presAssocID="{FC164AF8-337E-4F84-803B-8F7FBD520844}" presName="cycle" presStyleCnt="0">
        <dgm:presLayoutVars>
          <dgm:dir/>
          <dgm:resizeHandles val="exact"/>
        </dgm:presLayoutVars>
      </dgm:prSet>
      <dgm:spPr/>
    </dgm:pt>
    <dgm:pt modelId="{C1BB24DB-216F-437A-B1CA-2F03FF76126E}" type="pres">
      <dgm:prSet presAssocID="{8CA16FFD-0D25-4745-90B5-D694B2B779D5}" presName="node" presStyleLbl="node1" presStyleIdx="0" presStyleCnt="5">
        <dgm:presLayoutVars>
          <dgm:bulletEnabled val="1"/>
        </dgm:presLayoutVars>
      </dgm:prSet>
      <dgm:spPr/>
    </dgm:pt>
    <dgm:pt modelId="{8375630D-DD5D-4A13-BC5F-23BA0A21239E}" type="pres">
      <dgm:prSet presAssocID="{451D0139-B4E1-4CC8-A153-EAA982F00481}" presName="sibTrans" presStyleLbl="sibTrans2D1" presStyleIdx="0" presStyleCnt="5"/>
      <dgm:spPr/>
    </dgm:pt>
    <dgm:pt modelId="{2CE82C83-4AAC-4DBE-BFCB-8DF2B95CF1C0}" type="pres">
      <dgm:prSet presAssocID="{451D0139-B4E1-4CC8-A153-EAA982F00481}" presName="connectorText" presStyleLbl="sibTrans2D1" presStyleIdx="0" presStyleCnt="5"/>
      <dgm:spPr/>
    </dgm:pt>
    <dgm:pt modelId="{1E26BC8F-E590-41CC-BE30-010D1937309A}" type="pres">
      <dgm:prSet presAssocID="{5F3563B7-B89E-4697-81E3-BB5D565366C1}" presName="node" presStyleLbl="node1" presStyleIdx="1" presStyleCnt="5">
        <dgm:presLayoutVars>
          <dgm:bulletEnabled val="1"/>
        </dgm:presLayoutVars>
      </dgm:prSet>
      <dgm:spPr/>
    </dgm:pt>
    <dgm:pt modelId="{CD7326B6-F07E-4224-92B2-962294D9BB5E}" type="pres">
      <dgm:prSet presAssocID="{F9447C03-B5DE-43CC-BD3F-A77E7489DB11}" presName="sibTrans" presStyleLbl="sibTrans2D1" presStyleIdx="1" presStyleCnt="5"/>
      <dgm:spPr/>
    </dgm:pt>
    <dgm:pt modelId="{71ED8044-AB77-4ADC-BBDC-57B14B30FEB4}" type="pres">
      <dgm:prSet presAssocID="{F9447C03-B5DE-43CC-BD3F-A77E7489DB11}" presName="connectorText" presStyleLbl="sibTrans2D1" presStyleIdx="1" presStyleCnt="5"/>
      <dgm:spPr/>
    </dgm:pt>
    <dgm:pt modelId="{CAA96B05-C2D3-46EC-857E-97485AC3D376}" type="pres">
      <dgm:prSet presAssocID="{4D5C33F6-4486-446D-B8F3-A4F0EF5E8BF1}" presName="node" presStyleLbl="node1" presStyleIdx="2" presStyleCnt="5" custRadScaleRad="109397" custRadScaleInc="-1653">
        <dgm:presLayoutVars>
          <dgm:bulletEnabled val="1"/>
        </dgm:presLayoutVars>
      </dgm:prSet>
      <dgm:spPr/>
    </dgm:pt>
    <dgm:pt modelId="{0625FC99-D897-41BB-B97F-789DD9B1D3B4}" type="pres">
      <dgm:prSet presAssocID="{DD8E235E-05BF-4229-BA05-7856F6095FC0}" presName="sibTrans" presStyleLbl="sibTrans2D1" presStyleIdx="2" presStyleCnt="5"/>
      <dgm:spPr/>
    </dgm:pt>
    <dgm:pt modelId="{5F069A98-26E6-4E6E-A582-73869E779811}" type="pres">
      <dgm:prSet presAssocID="{DD8E235E-05BF-4229-BA05-7856F6095FC0}" presName="connectorText" presStyleLbl="sibTrans2D1" presStyleIdx="2" presStyleCnt="5"/>
      <dgm:spPr/>
    </dgm:pt>
    <dgm:pt modelId="{02DB2F3B-18FF-4A8C-9885-D644210057CC}" type="pres">
      <dgm:prSet presAssocID="{07118C00-B74B-438D-8829-50CA29E5C2FD}" presName="node" presStyleLbl="node1" presStyleIdx="3" presStyleCnt="5">
        <dgm:presLayoutVars>
          <dgm:bulletEnabled val="1"/>
        </dgm:presLayoutVars>
      </dgm:prSet>
      <dgm:spPr/>
    </dgm:pt>
    <dgm:pt modelId="{BA8B7EAC-BC1F-453B-854A-CEE9924ED6C6}" type="pres">
      <dgm:prSet presAssocID="{E69BD769-337A-4182-BB0E-D831CE7FE982}" presName="sibTrans" presStyleLbl="sibTrans2D1" presStyleIdx="3" presStyleCnt="5"/>
      <dgm:spPr/>
    </dgm:pt>
    <dgm:pt modelId="{96089C9A-88FB-4C32-96B8-319660EAA263}" type="pres">
      <dgm:prSet presAssocID="{E69BD769-337A-4182-BB0E-D831CE7FE982}" presName="connectorText" presStyleLbl="sibTrans2D1" presStyleIdx="3" presStyleCnt="5"/>
      <dgm:spPr/>
    </dgm:pt>
    <dgm:pt modelId="{49245D7B-FA9D-4E5F-B16A-6B0A7FF58A2E}" type="pres">
      <dgm:prSet presAssocID="{D4CBBA34-3BE9-417E-AAF7-531C084A1226}" presName="node" presStyleLbl="node1" presStyleIdx="4" presStyleCnt="5">
        <dgm:presLayoutVars>
          <dgm:bulletEnabled val="1"/>
        </dgm:presLayoutVars>
      </dgm:prSet>
      <dgm:spPr/>
    </dgm:pt>
    <dgm:pt modelId="{122B4613-6541-4AE4-9FF3-3408100A9108}" type="pres">
      <dgm:prSet presAssocID="{11030FD0-98EA-456D-97E2-0008D3D8B6DF}" presName="sibTrans" presStyleLbl="sibTrans2D1" presStyleIdx="4" presStyleCnt="5"/>
      <dgm:spPr/>
    </dgm:pt>
    <dgm:pt modelId="{5B852366-ECA7-4D6E-92D1-D7F0F833E3B9}" type="pres">
      <dgm:prSet presAssocID="{11030FD0-98EA-456D-97E2-0008D3D8B6DF}" presName="connectorText" presStyleLbl="sibTrans2D1" presStyleIdx="4" presStyleCnt="5"/>
      <dgm:spPr/>
    </dgm:pt>
  </dgm:ptLst>
  <dgm:cxnLst>
    <dgm:cxn modelId="{CBED5513-59F1-4488-BB9D-F38065995B7E}" type="presOf" srcId="{D4CBBA34-3BE9-417E-AAF7-531C084A1226}" destId="{49245D7B-FA9D-4E5F-B16A-6B0A7FF58A2E}" srcOrd="0" destOrd="0" presId="urn:microsoft.com/office/officeart/2005/8/layout/cycle2"/>
    <dgm:cxn modelId="{5E306733-B854-4E25-BF12-AC4578D5041B}" type="presOf" srcId="{DD8E235E-05BF-4229-BA05-7856F6095FC0}" destId="{5F069A98-26E6-4E6E-A582-73869E779811}" srcOrd="1" destOrd="0" presId="urn:microsoft.com/office/officeart/2005/8/layout/cycle2"/>
    <dgm:cxn modelId="{DA7C2937-232C-4244-8152-CFF0B2D0ECA5}" srcId="{FC164AF8-337E-4F84-803B-8F7FBD520844}" destId="{4D5C33F6-4486-446D-B8F3-A4F0EF5E8BF1}" srcOrd="2" destOrd="0" parTransId="{EF1D7A28-4CAD-4110-BE09-599018119EE4}" sibTransId="{DD8E235E-05BF-4229-BA05-7856F6095FC0}"/>
    <dgm:cxn modelId="{0448493A-85C2-42B9-96FB-9CB3A6A400D2}" srcId="{FC164AF8-337E-4F84-803B-8F7FBD520844}" destId="{5F3563B7-B89E-4697-81E3-BB5D565366C1}" srcOrd="1" destOrd="0" parTransId="{DC299A04-F78B-4324-AB47-BDE913B7DA40}" sibTransId="{F9447C03-B5DE-43CC-BD3F-A77E7489DB11}"/>
    <dgm:cxn modelId="{1393D13A-A339-4916-9726-0DFB655B8016}" type="presOf" srcId="{FC164AF8-337E-4F84-803B-8F7FBD520844}" destId="{08DDCDF7-1587-4595-803F-B3302F8FFFB1}" srcOrd="0" destOrd="0" presId="urn:microsoft.com/office/officeart/2005/8/layout/cycle2"/>
    <dgm:cxn modelId="{4DEA6847-92E0-4B4B-BB84-99C6669E9299}" type="presOf" srcId="{07118C00-B74B-438D-8829-50CA29E5C2FD}" destId="{02DB2F3B-18FF-4A8C-9885-D644210057CC}" srcOrd="0" destOrd="0" presId="urn:microsoft.com/office/officeart/2005/8/layout/cycle2"/>
    <dgm:cxn modelId="{85D68148-C8DE-4C01-A9DB-4BB018B0C130}" type="presOf" srcId="{11030FD0-98EA-456D-97E2-0008D3D8B6DF}" destId="{5B852366-ECA7-4D6E-92D1-D7F0F833E3B9}" srcOrd="1" destOrd="0" presId="urn:microsoft.com/office/officeart/2005/8/layout/cycle2"/>
    <dgm:cxn modelId="{236DA553-1C37-4C23-BF0C-3C41B0A195DB}" type="presOf" srcId="{8CA16FFD-0D25-4745-90B5-D694B2B779D5}" destId="{C1BB24DB-216F-437A-B1CA-2F03FF76126E}" srcOrd="0" destOrd="0" presId="urn:microsoft.com/office/officeart/2005/8/layout/cycle2"/>
    <dgm:cxn modelId="{B6D36F58-23A4-4DFF-813C-E03A54609DAE}" srcId="{FC164AF8-337E-4F84-803B-8F7FBD520844}" destId="{D4CBBA34-3BE9-417E-AAF7-531C084A1226}" srcOrd="4" destOrd="0" parTransId="{A68B2314-C9CF-4642-AC09-42A5059B48E4}" sibTransId="{11030FD0-98EA-456D-97E2-0008D3D8B6DF}"/>
    <dgm:cxn modelId="{F7656281-C969-4363-8FD2-1025B5270F7E}" type="presOf" srcId="{451D0139-B4E1-4CC8-A153-EAA982F00481}" destId="{2CE82C83-4AAC-4DBE-BFCB-8DF2B95CF1C0}" srcOrd="1" destOrd="0" presId="urn:microsoft.com/office/officeart/2005/8/layout/cycle2"/>
    <dgm:cxn modelId="{8963E68E-E41A-4002-8E0D-EDB42866F69B}" type="presOf" srcId="{DD8E235E-05BF-4229-BA05-7856F6095FC0}" destId="{0625FC99-D897-41BB-B97F-789DD9B1D3B4}" srcOrd="0" destOrd="0" presId="urn:microsoft.com/office/officeart/2005/8/layout/cycle2"/>
    <dgm:cxn modelId="{F1398693-5FF4-41DC-816C-9EDC52049D2F}" type="presOf" srcId="{E69BD769-337A-4182-BB0E-D831CE7FE982}" destId="{BA8B7EAC-BC1F-453B-854A-CEE9924ED6C6}" srcOrd="0" destOrd="0" presId="urn:microsoft.com/office/officeart/2005/8/layout/cycle2"/>
    <dgm:cxn modelId="{B7268B98-A2CB-42AF-9891-EAD91F673965}" srcId="{FC164AF8-337E-4F84-803B-8F7FBD520844}" destId="{8CA16FFD-0D25-4745-90B5-D694B2B779D5}" srcOrd="0" destOrd="0" parTransId="{00F373D4-A38C-464D-B55B-4230D83471CC}" sibTransId="{451D0139-B4E1-4CC8-A153-EAA982F00481}"/>
    <dgm:cxn modelId="{44CDA799-FDDB-4A27-8124-558BD6B0B8D5}" type="presOf" srcId="{F9447C03-B5DE-43CC-BD3F-A77E7489DB11}" destId="{CD7326B6-F07E-4224-92B2-962294D9BB5E}" srcOrd="0" destOrd="0" presId="urn:microsoft.com/office/officeart/2005/8/layout/cycle2"/>
    <dgm:cxn modelId="{D06DD9A3-DD20-4A8F-A898-D758E6646F4A}" type="presOf" srcId="{4D5C33F6-4486-446D-B8F3-A4F0EF5E8BF1}" destId="{CAA96B05-C2D3-46EC-857E-97485AC3D376}" srcOrd="0" destOrd="0" presId="urn:microsoft.com/office/officeart/2005/8/layout/cycle2"/>
    <dgm:cxn modelId="{8A0630A7-C094-4827-8983-AB1951EF778A}" type="presOf" srcId="{5F3563B7-B89E-4697-81E3-BB5D565366C1}" destId="{1E26BC8F-E590-41CC-BE30-010D1937309A}" srcOrd="0" destOrd="0" presId="urn:microsoft.com/office/officeart/2005/8/layout/cycle2"/>
    <dgm:cxn modelId="{FD0496BB-D746-43D5-9E01-914C585DD94E}" type="presOf" srcId="{11030FD0-98EA-456D-97E2-0008D3D8B6DF}" destId="{122B4613-6541-4AE4-9FF3-3408100A9108}" srcOrd="0" destOrd="0" presId="urn:microsoft.com/office/officeart/2005/8/layout/cycle2"/>
    <dgm:cxn modelId="{C5CFD7C9-23E6-4376-8867-F7239A26EA33}" type="presOf" srcId="{451D0139-B4E1-4CC8-A153-EAA982F00481}" destId="{8375630D-DD5D-4A13-BC5F-23BA0A21239E}" srcOrd="0" destOrd="0" presId="urn:microsoft.com/office/officeart/2005/8/layout/cycle2"/>
    <dgm:cxn modelId="{D7BCDFCF-91F0-4BD5-A355-25EAD3B69234}" type="presOf" srcId="{E69BD769-337A-4182-BB0E-D831CE7FE982}" destId="{96089C9A-88FB-4C32-96B8-319660EAA263}" srcOrd="1" destOrd="0" presId="urn:microsoft.com/office/officeart/2005/8/layout/cycle2"/>
    <dgm:cxn modelId="{3720D1D8-4699-47DB-9BC6-900D9DF98113}" type="presOf" srcId="{F9447C03-B5DE-43CC-BD3F-A77E7489DB11}" destId="{71ED8044-AB77-4ADC-BBDC-57B14B30FEB4}" srcOrd="1" destOrd="0" presId="urn:microsoft.com/office/officeart/2005/8/layout/cycle2"/>
    <dgm:cxn modelId="{3A2483DE-F29B-4853-8CA3-3C15073F1330}" srcId="{FC164AF8-337E-4F84-803B-8F7FBD520844}" destId="{07118C00-B74B-438D-8829-50CA29E5C2FD}" srcOrd="3" destOrd="0" parTransId="{D11AB3C5-8525-4263-BE17-A323BF0BD0A9}" sibTransId="{E69BD769-337A-4182-BB0E-D831CE7FE982}"/>
    <dgm:cxn modelId="{943DF696-6F64-4D07-89FD-149DAA551EE8}" type="presParOf" srcId="{08DDCDF7-1587-4595-803F-B3302F8FFFB1}" destId="{C1BB24DB-216F-437A-B1CA-2F03FF76126E}" srcOrd="0" destOrd="0" presId="urn:microsoft.com/office/officeart/2005/8/layout/cycle2"/>
    <dgm:cxn modelId="{44C1BCA2-15F7-477E-A2E8-38528FB85C9D}" type="presParOf" srcId="{08DDCDF7-1587-4595-803F-B3302F8FFFB1}" destId="{8375630D-DD5D-4A13-BC5F-23BA0A21239E}" srcOrd="1" destOrd="0" presId="urn:microsoft.com/office/officeart/2005/8/layout/cycle2"/>
    <dgm:cxn modelId="{5BC98A73-D9FF-4A63-B21E-86E69F11FF22}" type="presParOf" srcId="{8375630D-DD5D-4A13-BC5F-23BA0A21239E}" destId="{2CE82C83-4AAC-4DBE-BFCB-8DF2B95CF1C0}" srcOrd="0" destOrd="0" presId="urn:microsoft.com/office/officeart/2005/8/layout/cycle2"/>
    <dgm:cxn modelId="{791B51FE-698A-4D9D-A4F4-53729FA9688A}" type="presParOf" srcId="{08DDCDF7-1587-4595-803F-B3302F8FFFB1}" destId="{1E26BC8F-E590-41CC-BE30-010D1937309A}" srcOrd="2" destOrd="0" presId="urn:microsoft.com/office/officeart/2005/8/layout/cycle2"/>
    <dgm:cxn modelId="{3921A964-9AD4-433A-A56D-25144FDD8668}" type="presParOf" srcId="{08DDCDF7-1587-4595-803F-B3302F8FFFB1}" destId="{CD7326B6-F07E-4224-92B2-962294D9BB5E}" srcOrd="3" destOrd="0" presId="urn:microsoft.com/office/officeart/2005/8/layout/cycle2"/>
    <dgm:cxn modelId="{0F378814-89A3-450B-B166-623A17F6D870}" type="presParOf" srcId="{CD7326B6-F07E-4224-92B2-962294D9BB5E}" destId="{71ED8044-AB77-4ADC-BBDC-57B14B30FEB4}" srcOrd="0" destOrd="0" presId="urn:microsoft.com/office/officeart/2005/8/layout/cycle2"/>
    <dgm:cxn modelId="{21E06B15-ED3F-4F9B-9B47-ADCA724A7DDD}" type="presParOf" srcId="{08DDCDF7-1587-4595-803F-B3302F8FFFB1}" destId="{CAA96B05-C2D3-46EC-857E-97485AC3D376}" srcOrd="4" destOrd="0" presId="urn:microsoft.com/office/officeart/2005/8/layout/cycle2"/>
    <dgm:cxn modelId="{F47391B8-2048-46C0-A349-A1703D596701}" type="presParOf" srcId="{08DDCDF7-1587-4595-803F-B3302F8FFFB1}" destId="{0625FC99-D897-41BB-B97F-789DD9B1D3B4}" srcOrd="5" destOrd="0" presId="urn:microsoft.com/office/officeart/2005/8/layout/cycle2"/>
    <dgm:cxn modelId="{54440794-9B64-4E4F-8A57-BAA01986EEC3}" type="presParOf" srcId="{0625FC99-D897-41BB-B97F-789DD9B1D3B4}" destId="{5F069A98-26E6-4E6E-A582-73869E779811}" srcOrd="0" destOrd="0" presId="urn:microsoft.com/office/officeart/2005/8/layout/cycle2"/>
    <dgm:cxn modelId="{AAB7D8BB-B6BB-49A9-996A-0A0C61623E70}" type="presParOf" srcId="{08DDCDF7-1587-4595-803F-B3302F8FFFB1}" destId="{02DB2F3B-18FF-4A8C-9885-D644210057CC}" srcOrd="6" destOrd="0" presId="urn:microsoft.com/office/officeart/2005/8/layout/cycle2"/>
    <dgm:cxn modelId="{3A552A44-0218-41F4-8361-D43EF001DD24}" type="presParOf" srcId="{08DDCDF7-1587-4595-803F-B3302F8FFFB1}" destId="{BA8B7EAC-BC1F-453B-854A-CEE9924ED6C6}" srcOrd="7" destOrd="0" presId="urn:microsoft.com/office/officeart/2005/8/layout/cycle2"/>
    <dgm:cxn modelId="{EE2F070A-A3F6-4AA0-833E-790D777AF052}" type="presParOf" srcId="{BA8B7EAC-BC1F-453B-854A-CEE9924ED6C6}" destId="{96089C9A-88FB-4C32-96B8-319660EAA263}" srcOrd="0" destOrd="0" presId="urn:microsoft.com/office/officeart/2005/8/layout/cycle2"/>
    <dgm:cxn modelId="{BBE2E099-02C4-4AB3-9481-951E31B1B7E1}" type="presParOf" srcId="{08DDCDF7-1587-4595-803F-B3302F8FFFB1}" destId="{49245D7B-FA9D-4E5F-B16A-6B0A7FF58A2E}" srcOrd="8" destOrd="0" presId="urn:microsoft.com/office/officeart/2005/8/layout/cycle2"/>
    <dgm:cxn modelId="{968CC602-CC28-4F7B-90A3-F002FEDAE964}" type="presParOf" srcId="{08DDCDF7-1587-4595-803F-B3302F8FFFB1}" destId="{122B4613-6541-4AE4-9FF3-3408100A9108}" srcOrd="9" destOrd="0" presId="urn:microsoft.com/office/officeart/2005/8/layout/cycle2"/>
    <dgm:cxn modelId="{D3AA821B-D875-43B4-ACA3-E601DEA79DE5}" type="presParOf" srcId="{122B4613-6541-4AE4-9FF3-3408100A9108}" destId="{5B852366-ECA7-4D6E-92D1-D7F0F833E3B9}"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BB24DB-216F-437A-B1CA-2F03FF76126E}">
      <dsp:nvSpPr>
        <dsp:cNvPr id="0" name=""/>
        <dsp:cNvSpPr/>
      </dsp:nvSpPr>
      <dsp:spPr>
        <a:xfrm>
          <a:off x="2059066" y="1053"/>
          <a:ext cx="1246966" cy="12469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kern="1200" dirty="0">
              <a:solidFill>
                <a:schemeClr val="bg1"/>
              </a:solidFill>
              <a:latin typeface="Times New Roman" panose="02020603050405020304" pitchFamily="18" charset="0"/>
              <a:cs typeface="Times New Roman" panose="02020603050405020304" pitchFamily="18" charset="0"/>
            </a:rPr>
            <a:t>CREATE ADMIN ACCOUNT</a:t>
          </a:r>
        </a:p>
      </dsp:txBody>
      <dsp:txXfrm>
        <a:off x="2241680" y="183667"/>
        <a:ext cx="881738" cy="881738"/>
      </dsp:txXfrm>
    </dsp:sp>
    <dsp:sp modelId="{8375630D-DD5D-4A13-BC5F-23BA0A21239E}">
      <dsp:nvSpPr>
        <dsp:cNvPr id="0" name=""/>
        <dsp:cNvSpPr/>
      </dsp:nvSpPr>
      <dsp:spPr>
        <a:xfrm rot="2160000">
          <a:off x="3266801" y="959283"/>
          <a:ext cx="332225" cy="4208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3276318" y="1014162"/>
        <a:ext cx="232558" cy="252511"/>
      </dsp:txXfrm>
    </dsp:sp>
    <dsp:sp modelId="{1E26BC8F-E590-41CC-BE30-010D1937309A}">
      <dsp:nvSpPr>
        <dsp:cNvPr id="0" name=""/>
        <dsp:cNvSpPr/>
      </dsp:nvSpPr>
      <dsp:spPr>
        <a:xfrm>
          <a:off x="3575009" y="1102450"/>
          <a:ext cx="1246966" cy="12469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1"/>
              </a:solidFill>
              <a:latin typeface="Times New Roman" panose="02020603050405020304" pitchFamily="18" charset="0"/>
              <a:cs typeface="Times New Roman" panose="02020603050405020304" pitchFamily="18" charset="0"/>
            </a:rPr>
            <a:t>ADD OR REMOVE DISH</a:t>
          </a:r>
        </a:p>
      </dsp:txBody>
      <dsp:txXfrm>
        <a:off x="3757623" y="1285064"/>
        <a:ext cx="881738" cy="881738"/>
      </dsp:txXfrm>
    </dsp:sp>
    <dsp:sp modelId="{CD7326B6-F07E-4224-92B2-962294D9BB5E}">
      <dsp:nvSpPr>
        <dsp:cNvPr id="0" name=""/>
        <dsp:cNvSpPr/>
      </dsp:nvSpPr>
      <dsp:spPr>
        <a:xfrm rot="6297495">
          <a:off x="3803947" y="2398407"/>
          <a:ext cx="317325" cy="4208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3863831" y="2436591"/>
        <a:ext cx="222128" cy="252511"/>
      </dsp:txXfrm>
    </dsp:sp>
    <dsp:sp modelId="{CAA96B05-C2D3-46EC-857E-97485AC3D376}">
      <dsp:nvSpPr>
        <dsp:cNvPr id="0" name=""/>
        <dsp:cNvSpPr/>
      </dsp:nvSpPr>
      <dsp:spPr>
        <a:xfrm>
          <a:off x="3098607" y="2885601"/>
          <a:ext cx="1246966" cy="12469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1">
                  <a:lumMod val="95000"/>
                </a:schemeClr>
              </a:solidFill>
              <a:latin typeface="Times New Roman" panose="02020603050405020304" pitchFamily="18" charset="0"/>
              <a:cs typeface="Times New Roman" panose="02020603050405020304" pitchFamily="18" charset="0"/>
            </a:rPr>
            <a:t>EDIT DISH</a:t>
          </a:r>
        </a:p>
      </dsp:txBody>
      <dsp:txXfrm>
        <a:off x="3281221" y="3068215"/>
        <a:ext cx="881738" cy="881738"/>
      </dsp:txXfrm>
    </dsp:sp>
    <dsp:sp modelId="{0625FC99-D897-41BB-B97F-789DD9B1D3B4}">
      <dsp:nvSpPr>
        <dsp:cNvPr id="0" name=""/>
        <dsp:cNvSpPr/>
      </dsp:nvSpPr>
      <dsp:spPr>
        <a:xfrm rot="10801833">
          <a:off x="2551498" y="3298138"/>
          <a:ext cx="386623" cy="4208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2667485" y="3382339"/>
        <a:ext cx="270636" cy="252511"/>
      </dsp:txXfrm>
    </dsp:sp>
    <dsp:sp modelId="{02DB2F3B-18FF-4A8C-9885-D644210057CC}">
      <dsp:nvSpPr>
        <dsp:cNvPr id="0" name=""/>
        <dsp:cNvSpPr/>
      </dsp:nvSpPr>
      <dsp:spPr>
        <a:xfrm>
          <a:off x="1122162" y="2884547"/>
          <a:ext cx="1246966" cy="124696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b="1" kern="1200" dirty="0">
              <a:solidFill>
                <a:schemeClr val="bg1">
                  <a:lumMod val="95000"/>
                </a:schemeClr>
              </a:solidFill>
              <a:latin typeface="Times New Roman" panose="02020603050405020304" pitchFamily="18" charset="0"/>
              <a:cs typeface="Times New Roman" panose="02020603050405020304" pitchFamily="18" charset="0"/>
            </a:rPr>
            <a:t>DISABLE DISH</a:t>
          </a:r>
        </a:p>
      </dsp:txBody>
      <dsp:txXfrm>
        <a:off x="1304776" y="3067161"/>
        <a:ext cx="881738" cy="881738"/>
      </dsp:txXfrm>
    </dsp:sp>
    <dsp:sp modelId="{BA8B7EAC-BC1F-453B-854A-CEE9924ED6C6}">
      <dsp:nvSpPr>
        <dsp:cNvPr id="0" name=""/>
        <dsp:cNvSpPr/>
      </dsp:nvSpPr>
      <dsp:spPr>
        <a:xfrm rot="15120000">
          <a:off x="1292919" y="2415499"/>
          <a:ext cx="332225" cy="4208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1358152" y="2547063"/>
        <a:ext cx="232558" cy="252511"/>
      </dsp:txXfrm>
    </dsp:sp>
    <dsp:sp modelId="{49245D7B-FA9D-4E5F-B16A-6B0A7FF58A2E}">
      <dsp:nvSpPr>
        <dsp:cNvPr id="0" name=""/>
        <dsp:cNvSpPr/>
      </dsp:nvSpPr>
      <dsp:spPr>
        <a:xfrm>
          <a:off x="543124" y="1102450"/>
          <a:ext cx="1246966" cy="1246966"/>
        </a:xfrm>
        <a:prstGeom prst="ellips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bg1"/>
              </a:solidFill>
              <a:latin typeface="Times New Roman" panose="02020603050405020304" pitchFamily="18" charset="0"/>
              <a:cs typeface="Times New Roman" panose="02020603050405020304" pitchFamily="18" charset="0"/>
            </a:rPr>
            <a:t>LOGIN</a:t>
          </a:r>
        </a:p>
      </dsp:txBody>
      <dsp:txXfrm>
        <a:off x="725738" y="1285064"/>
        <a:ext cx="881738" cy="881738"/>
      </dsp:txXfrm>
    </dsp:sp>
    <dsp:sp modelId="{122B4613-6541-4AE4-9FF3-3408100A9108}">
      <dsp:nvSpPr>
        <dsp:cNvPr id="0" name=""/>
        <dsp:cNvSpPr/>
      </dsp:nvSpPr>
      <dsp:spPr>
        <a:xfrm rot="19440000">
          <a:off x="1750858" y="970336"/>
          <a:ext cx="332225" cy="4208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760375" y="1083797"/>
        <a:ext cx="232558" cy="25251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D4573-58E7-4156-A133-2731F5F8D1A6}" type="datetimeFigureOut">
              <a:rPr lang="en-US" smtClean="0"/>
              <a:t>8/17/2023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B0CF2-7F87-4E02-A248-870047730F99}" type="slidenum">
              <a:rPr lang="en-US" smtClean="0"/>
              <a:t>‹#›</a:t>
            </a:fld>
            <a:endParaRPr lang="en-US"/>
          </a:p>
        </p:txBody>
      </p:sp>
    </p:spTree>
    <p:extLst>
      <p:ext uri="{BB962C8B-B14F-4D97-AF65-F5344CB8AC3E}">
        <p14:creationId xmlns:p14="http://schemas.microsoft.com/office/powerpoint/2010/main" val="3614981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3B0CF2-7F87-4E02-A248-870047730F99}" type="slidenum">
              <a:rPr lang="en-US" smtClean="0"/>
              <a:t>1</a:t>
            </a:fld>
            <a:endParaRPr lang="en-US"/>
          </a:p>
        </p:txBody>
      </p:sp>
    </p:spTree>
    <p:extLst>
      <p:ext uri="{BB962C8B-B14F-4D97-AF65-F5344CB8AC3E}">
        <p14:creationId xmlns:p14="http://schemas.microsoft.com/office/powerpoint/2010/main" val="1495133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grpSp>
        <p:nvGrpSpPr>
          <p:cNvPr id="10" name="Group 9"/>
          <p:cNvGrpSpPr/>
          <p:nvPr/>
        </p:nvGrpSpPr>
        <p:grpSpPr>
          <a:xfrm>
            <a:off x="0" y="6208894"/>
            <a:ext cx="12192000" cy="649106"/>
            <a:chOff x="0" y="6208894"/>
            <a:chExt cx="12192000" cy="649106"/>
          </a:xfrm>
        </p:grpSpPr>
        <p:sp>
          <p:nvSpPr>
            <p:cNvPr id="2" name="Rectangle 1"/>
            <p:cNvSpPr/>
            <p:nvPr/>
          </p:nvSpPr>
          <p:spPr>
            <a:xfrm>
              <a:off x="3048" y="6220178"/>
              <a:ext cx="12188952" cy="637822"/>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7" name="Straight Connector 6"/>
            <p:cNvCxnSpPr/>
            <p:nvPr/>
          </p:nvCxnSpPr>
          <p:spPr>
            <a:xfrm>
              <a:off x="0" y="620889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5" name="Straight Connector 4"/>
          <p:cNvCxnSpPr/>
          <p:nvPr userDrawn="1"/>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tx2"/>
                </a:solidFill>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021A1D30-C0A0-4124-A783-34D9F15FA0FE}" type="datetime1">
              <a:rPr lang="en-US" smtClean="0"/>
              <a:t>8/17/2023</a:t>
            </a:fld>
            <a:endParaRPr lang="en-US"/>
          </a:p>
        </p:txBody>
      </p:sp>
      <p:sp>
        <p:nvSpPr>
          <p:cNvPr id="19" name="Footer Placeholder 18"/>
          <p:cNvSpPr>
            <a:spLocks noGrp="1"/>
          </p:cNvSpPr>
          <p:nvPr>
            <p:ph type="ftr" sz="quarter" idx="11"/>
          </p:nvPr>
        </p:nvSpPr>
        <p:spPr/>
        <p:txBody>
          <a:bodyPr/>
          <a:lstStyle/>
          <a:p>
            <a:r>
              <a:rPr lang="en-US" dirty="0"/>
              <a:t>Add a footer</a:t>
            </a:r>
          </a:p>
        </p:txBody>
      </p:sp>
      <p:sp>
        <p:nvSpPr>
          <p:cNvPr id="27" name="Slide Number Placeholder 2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98082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D2D5871-AB0F-4B3D-8861-97E78CB7B47E}" type="datetime1">
              <a:rPr lang="en-US" smtClean="0"/>
              <a:t>8/17/2023</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87777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4418406-4C3F-4F3E-80BD-A22568EA37EB}" type="datetime1">
              <a:rPr lang="en-US" smtClean="0"/>
              <a:t>8/17/2023</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36975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5F28077-7188-48C5-8679-2287FAC952E9}" type="datetime1">
              <a:rPr lang="en-US" smtClean="0"/>
              <a:t>8/17/2023</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48168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2DCB740-6776-4EE9-99FD-96D592FA5A23}" type="datetime1">
              <a:rPr lang="en-US" smtClean="0"/>
              <a:t>8/17/2023</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5319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5F6BD99-6FFD-46C5-B5E2-43A34BDA2566}" type="datetime1">
              <a:rPr lang="en-US" smtClean="0"/>
              <a:t>8/17/2023</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0901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1"/>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1"/>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E022678E-214C-4CF8-97C7-95015FB02960}" type="datetime1">
              <a:rPr lang="en-US" smtClean="0"/>
              <a:t>8/17/2023</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25018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D55660E0-FA77-4473-A859-74127B089143}" type="datetime1">
              <a:rPr lang="en-US" smtClean="0"/>
              <a:t>8/17/2023</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07181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88D7B8-9F07-4899-827D-5F3CFDDEB574}" type="datetime1">
              <a:rPr lang="en-US" smtClean="0"/>
              <a:t>8/17/2023</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5288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5197C5C-1CD1-417D-A89C-14747F5222C7}" type="datetime1">
              <a:rPr lang="en-US" smtClean="0"/>
              <a:t>8/17/2023</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99192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359EFBB-CFA1-4AA8-9123-F0B52DBD84FE}" type="datetime1">
              <a:rPr lang="en-US" smtClean="0"/>
              <a:t>8/17/2023</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a:xfrm>
            <a:off x="10769600" y="6356351"/>
            <a:ext cx="812800" cy="365125"/>
          </a:xfrm>
        </p:spPr>
        <p:txBody>
          <a:bodyPr/>
          <a:lstStyle/>
          <a:p>
            <a:fld id="{401CF334-2D5C-4859-84A6-CA7E6E43FAEB}" type="slidenum">
              <a:rPr lang="en-US" smtClean="0"/>
              <a:t>‹#›</a:t>
            </a:fld>
            <a:endParaRPr lang="en-US"/>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Tree>
    <p:extLst>
      <p:ext uri="{BB962C8B-B14F-4D97-AF65-F5344CB8AC3E}">
        <p14:creationId xmlns:p14="http://schemas.microsoft.com/office/powerpoint/2010/main" val="251962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25" name="Group 24"/>
          <p:cNvGrpSpPr/>
          <p:nvPr/>
        </p:nvGrpSpPr>
        <p:grpSpPr>
          <a:xfrm>
            <a:off x="-29028" y="-7144"/>
            <a:ext cx="12240731" cy="6879658"/>
            <a:chOff x="0" y="-21658"/>
            <a:chExt cx="12240731" cy="6879658"/>
          </a:xfrm>
        </p:grpSpPr>
        <p:sp>
          <p:nvSpPr>
            <p:cNvPr id="26" name="Rectangle 25"/>
            <p:cNvSpPr/>
            <p:nvPr/>
          </p:nvSpPr>
          <p:spPr>
            <a:xfrm>
              <a:off x="31633"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0" y="-21658"/>
              <a:ext cx="12240731" cy="1041400"/>
              <a:chOff x="-25356" y="-7144"/>
              <a:chExt cx="12240731" cy="1041400"/>
            </a:xfrm>
          </p:grpSpPr>
          <p:sp>
            <p:nvSpPr>
              <p:cNvPr id="28" name="Freeform 27"/>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29" name="Freeform 28"/>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grpSp>
            <p:nvGrpSpPr>
              <p:cNvPr id="31" name="Group 30"/>
              <p:cNvGrpSpPr/>
              <p:nvPr/>
            </p:nvGrpSpPr>
            <p:grpSpPr>
              <a:xfrm>
                <a:off x="-25356" y="202408"/>
                <a:ext cx="12240731" cy="649224"/>
                <a:chOff x="-19045" y="216550"/>
                <a:chExt cx="9180548" cy="649224"/>
              </a:xfrm>
            </p:grpSpPr>
            <p:sp>
              <p:nvSpPr>
                <p:cNvPr id="32" name="Freeform 3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33" name="Freeform 3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grpSp>
        </p:grpSp>
      </p:gr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100">
                <a:solidFill>
                  <a:schemeClr val="tx1"/>
                </a:solidFill>
              </a:defRPr>
            </a:lvl1pPr>
          </a:lstStyle>
          <a:p>
            <a:fld id="{61146459-E3C3-4969-9224-5ED50B492D17}" type="datetime1">
              <a:rPr lang="en-US" smtClean="0"/>
              <a:pPr/>
              <a:t>8/17/2023</a:t>
            </a:fld>
            <a:endParaRPr lang="en-US" dirty="0"/>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100">
                <a:solidFill>
                  <a:schemeClr val="tx1"/>
                </a:solidFill>
              </a:defRPr>
            </a:lvl1pPr>
          </a:lstStyle>
          <a:p>
            <a:r>
              <a:rPr lang="en-US" dirty="0"/>
              <a:t>Add a footer</a:t>
            </a:r>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100">
                <a:solidFill>
                  <a:schemeClr val="tx1"/>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942852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0.emf"/></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95332" y="1467238"/>
            <a:ext cx="11846767" cy="909735"/>
          </a:xfrm>
        </p:spPr>
        <p:txBody>
          <a:bodyPr>
            <a:normAutofit/>
          </a:bodyPr>
          <a:lstStyle/>
          <a:p>
            <a:pPr algn="l"/>
            <a:r>
              <a:rPr lang="en-US" sz="4000" dirty="0"/>
              <a:t>ONLINE FOOD DELIVERY SYSTEM</a:t>
            </a:r>
          </a:p>
        </p:txBody>
      </p:sp>
      <p:sp>
        <p:nvSpPr>
          <p:cNvPr id="5" name="Subtitle 4"/>
          <p:cNvSpPr>
            <a:spLocks noGrp="1"/>
          </p:cNvSpPr>
          <p:nvPr>
            <p:ph type="subTitle" idx="1"/>
          </p:nvPr>
        </p:nvSpPr>
        <p:spPr>
          <a:xfrm>
            <a:off x="776515" y="2152837"/>
            <a:ext cx="6641322" cy="448272"/>
          </a:xfrm>
        </p:spPr>
        <p:txBody>
          <a:bodyPr>
            <a:normAutofit lnSpcReduction="10000"/>
          </a:bodyPr>
          <a:lstStyle/>
          <a:p>
            <a:endParaRPr lang="en-US" dirty="0">
              <a:solidFill>
                <a:srgbClr val="C00000"/>
              </a:solidFill>
            </a:endParaRPr>
          </a:p>
          <a:p>
            <a:endParaRPr lang="en-US" dirty="0"/>
          </a:p>
        </p:txBody>
      </p:sp>
      <p:pic>
        <p:nvPicPr>
          <p:cNvPr id="3" name="Picture 2">
            <a:extLst>
              <a:ext uri="{FF2B5EF4-FFF2-40B4-BE49-F238E27FC236}">
                <a16:creationId xmlns:a16="http://schemas.microsoft.com/office/drawing/2014/main" id="{50536E7C-218F-4A90-E8D1-75DF03B1BA44}"/>
              </a:ext>
            </a:extLst>
          </p:cNvPr>
          <p:cNvPicPr>
            <a:picLocks noChangeAspect="1"/>
          </p:cNvPicPr>
          <p:nvPr/>
        </p:nvPicPr>
        <p:blipFill>
          <a:blip r:embed="rId3"/>
          <a:stretch>
            <a:fillRect/>
          </a:stretch>
        </p:blipFill>
        <p:spPr>
          <a:xfrm>
            <a:off x="0" y="3293706"/>
            <a:ext cx="5523723" cy="2939142"/>
          </a:xfrm>
          <a:prstGeom prst="rect">
            <a:avLst/>
          </a:prstGeom>
        </p:spPr>
      </p:pic>
      <p:pic>
        <p:nvPicPr>
          <p:cNvPr id="6" name="Picture 5">
            <a:extLst>
              <a:ext uri="{FF2B5EF4-FFF2-40B4-BE49-F238E27FC236}">
                <a16:creationId xmlns:a16="http://schemas.microsoft.com/office/drawing/2014/main" id="{6D924C81-9756-FE1D-721E-3881AD02A3C4}"/>
              </a:ext>
            </a:extLst>
          </p:cNvPr>
          <p:cNvPicPr>
            <a:picLocks noChangeAspect="1"/>
          </p:cNvPicPr>
          <p:nvPr/>
        </p:nvPicPr>
        <p:blipFill>
          <a:blip r:embed="rId4"/>
          <a:stretch>
            <a:fillRect/>
          </a:stretch>
        </p:blipFill>
        <p:spPr>
          <a:xfrm>
            <a:off x="4685118" y="3904861"/>
            <a:ext cx="5793160" cy="2327987"/>
          </a:xfrm>
          <a:prstGeom prst="rect">
            <a:avLst/>
          </a:prstGeom>
        </p:spPr>
      </p:pic>
      <p:pic>
        <p:nvPicPr>
          <p:cNvPr id="7" name="Picture 6">
            <a:extLst>
              <a:ext uri="{FF2B5EF4-FFF2-40B4-BE49-F238E27FC236}">
                <a16:creationId xmlns:a16="http://schemas.microsoft.com/office/drawing/2014/main" id="{C2E908EE-1C3F-C221-02C1-736E3165024F}"/>
              </a:ext>
            </a:extLst>
          </p:cNvPr>
          <p:cNvPicPr>
            <a:picLocks noChangeAspect="1"/>
          </p:cNvPicPr>
          <p:nvPr/>
        </p:nvPicPr>
        <p:blipFill>
          <a:blip r:embed="rId5"/>
          <a:stretch>
            <a:fillRect/>
          </a:stretch>
        </p:blipFill>
        <p:spPr>
          <a:xfrm>
            <a:off x="8686800" y="2743199"/>
            <a:ext cx="1884784" cy="1371602"/>
          </a:xfrm>
          <a:prstGeom prst="rect">
            <a:avLst/>
          </a:prstGeom>
        </p:spPr>
      </p:pic>
      <p:sp>
        <p:nvSpPr>
          <p:cNvPr id="11" name="Rectangle 10">
            <a:extLst>
              <a:ext uri="{FF2B5EF4-FFF2-40B4-BE49-F238E27FC236}">
                <a16:creationId xmlns:a16="http://schemas.microsoft.com/office/drawing/2014/main" id="{2CE5C892-FD6B-AF25-F790-EBC86487E598}"/>
              </a:ext>
            </a:extLst>
          </p:cNvPr>
          <p:cNvSpPr/>
          <p:nvPr/>
        </p:nvSpPr>
        <p:spPr>
          <a:xfrm>
            <a:off x="2677886" y="1154218"/>
            <a:ext cx="6148873" cy="584775"/>
          </a:xfrm>
          <a:prstGeom prst="rect">
            <a:avLst/>
          </a:prstGeom>
          <a:noFill/>
        </p:spPr>
        <p:txBody>
          <a:bodyPr wrap="square" lIns="91440" tIns="45720" rIns="91440" bIns="45720">
            <a:spAutoFit/>
          </a:bodyPr>
          <a:lstStyle/>
          <a:p>
            <a:pPr algn="ctr"/>
            <a:r>
              <a:rPr lang="en-US" sz="3200"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RLL</a:t>
            </a:r>
            <a:r>
              <a:rPr lang="en-US" sz="32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3200"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PROJECT</a:t>
            </a:r>
          </a:p>
        </p:txBody>
      </p:sp>
    </p:spTree>
    <p:extLst>
      <p:ext uri="{BB962C8B-B14F-4D97-AF65-F5344CB8AC3E}">
        <p14:creationId xmlns:p14="http://schemas.microsoft.com/office/powerpoint/2010/main" val="354962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381439-B679-0A8A-272D-D5DB0E27A33F}"/>
              </a:ext>
            </a:extLst>
          </p:cNvPr>
          <p:cNvSpPr/>
          <p:nvPr/>
        </p:nvSpPr>
        <p:spPr>
          <a:xfrm>
            <a:off x="2698515" y="765310"/>
            <a:ext cx="7037569" cy="523220"/>
          </a:xfrm>
          <a:prstGeom prst="rect">
            <a:avLst/>
          </a:prstGeom>
          <a:noFill/>
        </p:spPr>
        <p:txBody>
          <a:bodyPr wrap="none" lIns="91440" tIns="45720" rIns="91440" bIns="45720">
            <a:spAutoFit/>
          </a:bodyPr>
          <a:lstStyle/>
          <a:p>
            <a:pPr algn="ctr"/>
            <a:r>
              <a:rPr lang="en-IN" altLang="en-US" sz="2800" b="1" dirty="0">
                <a:ln/>
                <a:solidFill>
                  <a:srgbClr val="C0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COMPONENTS BUILT USING ANGULAR</a:t>
            </a:r>
            <a:endParaRPr lang="en-US" sz="2800" b="1" cap="none" spc="0" dirty="0">
              <a:ln w="0"/>
              <a:solidFill>
                <a:srgbClr val="C00000"/>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921DD20-B0CA-A619-A8AA-9C0CFB861BA2}"/>
              </a:ext>
            </a:extLst>
          </p:cNvPr>
          <p:cNvSpPr txBox="1"/>
          <p:nvPr/>
        </p:nvSpPr>
        <p:spPr>
          <a:xfrm>
            <a:off x="1511559" y="1610618"/>
            <a:ext cx="7501812" cy="4708981"/>
          </a:xfrm>
          <a:prstGeom prst="rect">
            <a:avLst/>
          </a:prstGeom>
          <a:noFill/>
          <a:ln>
            <a:noFill/>
          </a:ln>
        </p:spPr>
        <p:txBody>
          <a:bodyPr wrap="square">
            <a:spAutoFit/>
          </a:bodyPr>
          <a:lstStyle/>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sym typeface="+mn-ea"/>
              </a:rPr>
              <a:t>Admin login</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sym typeface="+mn-ea"/>
              </a:rPr>
              <a:t>Admin dashboard</a:t>
            </a:r>
          </a:p>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sym typeface="+mn-ea"/>
              </a:rPr>
              <a:t>Manage customer</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sym typeface="+mn-ea"/>
              </a:rPr>
              <a:t>Manage purchase</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sym typeface="+mn-ea"/>
              </a:rPr>
              <a:t>Home</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sym typeface="+mn-ea"/>
              </a:rPr>
              <a:t>Header</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sym typeface="+mn-ea"/>
              </a:rPr>
              <a:t>Product</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sym typeface="+mn-ea"/>
              </a:rPr>
              <a:t>Cart </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sym typeface="+mn-ea"/>
              </a:rPr>
              <a:t>Payment gateway</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sym typeface="+mn-ea"/>
              </a:rPr>
              <a:t>Order summary</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464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4B35D9-DEC4-6559-0808-22D02C34BC00}"/>
              </a:ext>
            </a:extLst>
          </p:cNvPr>
          <p:cNvSpPr/>
          <p:nvPr/>
        </p:nvSpPr>
        <p:spPr>
          <a:xfrm>
            <a:off x="4346811" y="676709"/>
            <a:ext cx="2565318" cy="523220"/>
          </a:xfrm>
          <a:prstGeom prst="rect">
            <a:avLst/>
          </a:prstGeom>
          <a:noFill/>
        </p:spPr>
        <p:txBody>
          <a:bodyPr wrap="none" lIns="91440" tIns="45720" rIns="91440" bIns="45720">
            <a:spAutoFit/>
          </a:bodyPr>
          <a:lstStyle/>
          <a:p>
            <a:pPr algn="just"/>
            <a:r>
              <a:rPr lang="en-US" sz="2800" b="1" dirty="0">
                <a:ln w="0"/>
                <a:solidFill>
                  <a:srgbClr val="C00000"/>
                </a:solidFill>
                <a:latin typeface="Times New Roman" panose="02020603050405020304" pitchFamily="18" charset="0"/>
                <a:cs typeface="Times New Roman" panose="02020603050405020304" pitchFamily="18" charset="0"/>
              </a:rPr>
              <a:t>FLOWCHART</a:t>
            </a:r>
            <a:endParaRPr lang="en-US" sz="2800" b="1" cap="none" spc="0" dirty="0">
              <a:ln w="0"/>
              <a:solidFill>
                <a:srgbClr val="C00000"/>
              </a:solidFill>
              <a:effectLst/>
              <a:latin typeface="Times New Roman" panose="02020603050405020304" pitchFamily="18" charset="0"/>
              <a:cs typeface="Times New Roman" panose="02020603050405020304" pitchFamily="18" charset="0"/>
            </a:endParaRPr>
          </a:p>
        </p:txBody>
      </p:sp>
      <p:pic>
        <p:nvPicPr>
          <p:cNvPr id="3" name="Picture 2" descr="flowchart 1">
            <a:extLst>
              <a:ext uri="{FF2B5EF4-FFF2-40B4-BE49-F238E27FC236}">
                <a16:creationId xmlns:a16="http://schemas.microsoft.com/office/drawing/2014/main" id="{3E58BBDB-B9F3-B05D-98C0-90D974B5C442}"/>
              </a:ext>
            </a:extLst>
          </p:cNvPr>
          <p:cNvPicPr>
            <a:picLocks noChangeAspect="1"/>
          </p:cNvPicPr>
          <p:nvPr/>
        </p:nvPicPr>
        <p:blipFill>
          <a:blip r:embed="rId2"/>
          <a:stretch>
            <a:fillRect/>
          </a:stretch>
        </p:blipFill>
        <p:spPr>
          <a:xfrm>
            <a:off x="1894114" y="1362269"/>
            <a:ext cx="8182947" cy="4819022"/>
          </a:xfrm>
          <a:prstGeom prst="rect">
            <a:avLst/>
          </a:prstGeom>
        </p:spPr>
      </p:pic>
    </p:spTree>
    <p:extLst>
      <p:ext uri="{BB962C8B-B14F-4D97-AF65-F5344CB8AC3E}">
        <p14:creationId xmlns:p14="http://schemas.microsoft.com/office/powerpoint/2010/main" val="214234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323C45-D94F-F1AE-4AF3-26EC9184B311}"/>
              </a:ext>
            </a:extLst>
          </p:cNvPr>
          <p:cNvSpPr/>
          <p:nvPr/>
        </p:nvSpPr>
        <p:spPr>
          <a:xfrm>
            <a:off x="3402256" y="718657"/>
            <a:ext cx="4902303" cy="523220"/>
          </a:xfrm>
          <a:prstGeom prst="rect">
            <a:avLst/>
          </a:prstGeom>
          <a:noFill/>
        </p:spPr>
        <p:txBody>
          <a:bodyPr wrap="none" lIns="91440" tIns="45720" rIns="91440" bIns="45720">
            <a:spAutoFit/>
          </a:bodyPr>
          <a:lstStyle/>
          <a:p>
            <a:pPr algn="ctr"/>
            <a:r>
              <a:rPr lang="en-US" sz="2800" b="1" dirty="0">
                <a:ln w="0"/>
                <a:solidFill>
                  <a:srgbClr val="C00000"/>
                </a:solidFill>
                <a:latin typeface="Times New Roman" panose="02020603050405020304" pitchFamily="18" charset="0"/>
                <a:cs typeface="Times New Roman" panose="02020603050405020304" pitchFamily="18" charset="0"/>
              </a:rPr>
              <a:t>ADMIN FUNCTIONALITIES</a:t>
            </a:r>
            <a:endParaRPr lang="en-US" sz="2800" b="1" cap="none" spc="0" dirty="0">
              <a:ln w="0"/>
              <a:solidFill>
                <a:srgbClr val="C00000"/>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B83BD72-FFF4-5A6C-9AAE-91902A7AFB9B}"/>
              </a:ext>
            </a:extLst>
          </p:cNvPr>
          <p:cNvSpPr txBox="1"/>
          <p:nvPr/>
        </p:nvSpPr>
        <p:spPr>
          <a:xfrm>
            <a:off x="975049" y="1745718"/>
            <a:ext cx="5575040" cy="3730317"/>
          </a:xfrm>
          <a:prstGeom prst="rect">
            <a:avLst/>
          </a:prstGeom>
          <a:noFill/>
          <a:ln>
            <a:noFill/>
          </a:ln>
        </p:spPr>
        <p:txBody>
          <a:bodyPr wrap="square">
            <a:spAutoFit/>
          </a:bodyPr>
          <a:lstStyle/>
          <a:p>
            <a:pPr marL="457200" indent="-457200">
              <a:lnSpc>
                <a:spcPct val="150000"/>
              </a:lnSpc>
              <a:buFont typeface="+mj-lt"/>
              <a:buAutoNum type="arabicParenR"/>
            </a:pPr>
            <a:r>
              <a:rPr lang="en-US" sz="2000" b="0" i="0" dirty="0">
                <a:effectLst/>
                <a:latin typeface="Times New Roman" panose="02020603050405020304" pitchFamily="18" charset="0"/>
                <a:cs typeface="Times New Roman" panose="02020603050405020304" pitchFamily="18" charset="0"/>
              </a:rPr>
              <a:t>Login to portal</a:t>
            </a:r>
          </a:p>
          <a:p>
            <a:pPr marL="457200" indent="-457200">
              <a:lnSpc>
                <a:spcPct val="150000"/>
              </a:lnSpc>
              <a:buFont typeface="+mj-lt"/>
              <a:buAutoNum type="arabicParenR"/>
            </a:pPr>
            <a:r>
              <a:rPr lang="en-US" sz="2000" b="0" i="0" dirty="0">
                <a:effectLst/>
                <a:latin typeface="Times New Roman" panose="02020603050405020304" pitchFamily="18" charset="0"/>
                <a:cs typeface="Times New Roman" panose="02020603050405020304" pitchFamily="18" charset="0"/>
              </a:rPr>
              <a:t>Create Admin Account</a:t>
            </a:r>
          </a:p>
          <a:p>
            <a:pPr marL="457200" indent="-457200">
              <a:lnSpc>
                <a:spcPct val="150000"/>
              </a:lnSpc>
              <a:buFont typeface="+mj-lt"/>
              <a:buAutoNum type="arabicParenR"/>
            </a:pPr>
            <a:r>
              <a:rPr lang="en-US" sz="2000" b="0" i="0" dirty="0">
                <a:effectLst/>
                <a:latin typeface="Times New Roman" panose="02020603050405020304" pitchFamily="18" charset="0"/>
                <a:cs typeface="Times New Roman" panose="02020603050405020304" pitchFamily="18" charset="0"/>
              </a:rPr>
              <a:t>Add or remove cuisines to or from the application to build a rich product line</a:t>
            </a:r>
          </a:p>
          <a:p>
            <a:pPr marL="457200" indent="-457200">
              <a:lnSpc>
                <a:spcPct val="150000"/>
              </a:lnSpc>
              <a:buFont typeface="+mj-lt"/>
              <a:buAutoNum type="arabicParenR"/>
            </a:pPr>
            <a:r>
              <a:rPr lang="en-US" sz="2000" b="0" i="0" dirty="0">
                <a:effectLst/>
                <a:latin typeface="Times New Roman" panose="02020603050405020304" pitchFamily="18" charset="0"/>
                <a:cs typeface="Times New Roman" panose="02020603050405020304" pitchFamily="18" charset="0"/>
              </a:rPr>
              <a:t>Edit food item details like name, price, cuisine, description, and offers to keep it aligned to current prices.</a:t>
            </a:r>
          </a:p>
          <a:p>
            <a:pPr marL="457200" indent="-457200">
              <a:lnSpc>
                <a:spcPct val="150000"/>
              </a:lnSpc>
              <a:buFont typeface="+mj-lt"/>
              <a:buAutoNum type="arabicParenR"/>
            </a:pPr>
            <a:r>
              <a:rPr lang="en-US" sz="2000" b="0" i="0" dirty="0">
                <a:effectLst/>
                <a:latin typeface="Times New Roman" panose="02020603050405020304" pitchFamily="18" charset="0"/>
                <a:cs typeface="Times New Roman" panose="02020603050405020304" pitchFamily="18" charset="0"/>
              </a:rPr>
              <a:t>Enable or disable food items</a:t>
            </a:r>
            <a:endParaRPr lang="en-IN" sz="2000" dirty="0">
              <a:latin typeface="Times New Roman" panose="02020603050405020304" pitchFamily="18" charset="0"/>
              <a:cs typeface="Times New Roman" panose="02020603050405020304" pitchFamily="18" charset="0"/>
            </a:endParaRPr>
          </a:p>
        </p:txBody>
      </p:sp>
      <p:graphicFrame>
        <p:nvGraphicFramePr>
          <p:cNvPr id="5" name="Diagram 4">
            <a:extLst>
              <a:ext uri="{FF2B5EF4-FFF2-40B4-BE49-F238E27FC236}">
                <a16:creationId xmlns:a16="http://schemas.microsoft.com/office/drawing/2014/main" id="{A89F7485-786E-B3AB-9AAC-5853A3C0572E}"/>
              </a:ext>
            </a:extLst>
          </p:cNvPr>
          <p:cNvGraphicFramePr/>
          <p:nvPr>
            <p:extLst>
              <p:ext uri="{D42A27DB-BD31-4B8C-83A1-F6EECF244321}">
                <p14:modId xmlns:p14="http://schemas.microsoft.com/office/powerpoint/2010/main" val="289065204"/>
              </p:ext>
            </p:extLst>
          </p:nvPr>
        </p:nvGraphicFramePr>
        <p:xfrm>
          <a:off x="6550089" y="1493791"/>
          <a:ext cx="5365100" cy="413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474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290DAF-5557-2864-A837-E506C428BE77}"/>
              </a:ext>
            </a:extLst>
          </p:cNvPr>
          <p:cNvSpPr txBox="1"/>
          <p:nvPr/>
        </p:nvSpPr>
        <p:spPr>
          <a:xfrm>
            <a:off x="656302" y="4557169"/>
            <a:ext cx="10343533" cy="923330"/>
          </a:xfrm>
          <a:prstGeom prst="rect">
            <a:avLst/>
          </a:prstGeom>
          <a:noFill/>
          <a:ln>
            <a:noFill/>
          </a:ln>
        </p:spPr>
        <p:txBody>
          <a:bodyPr wrap="square">
            <a:spAutoFit/>
          </a:bodyPr>
          <a:lstStyle/>
          <a:p>
            <a:r>
              <a:rPr lang="en-US" dirty="0"/>
              <a:t>The Admin </a:t>
            </a:r>
            <a:r>
              <a:rPr lang="en-US"/>
              <a:t>Repository.java </a:t>
            </a:r>
            <a:r>
              <a:rPr lang="en-US" dirty="0"/>
              <a:t>could be a part of the system's backend that manages the storage and retrieval of </a:t>
            </a:r>
            <a:r>
              <a:rPr lang="en-US" dirty="0">
                <a:latin typeface="Times New Roman" panose="02020603050405020304" pitchFamily="18" charset="0"/>
                <a:cs typeface="Times New Roman" panose="02020603050405020304" pitchFamily="18" charset="0"/>
              </a:rPr>
              <a:t>admin-related</a:t>
            </a:r>
            <a:r>
              <a:rPr lang="en-US" dirty="0"/>
              <a:t> data from a database. It would likely contain methods for CRUD (Create, Read, Update, Delete) operations on admin entities.</a:t>
            </a:r>
            <a:endParaRPr lang="en-IN" dirty="0"/>
          </a:p>
        </p:txBody>
      </p:sp>
      <p:sp>
        <p:nvSpPr>
          <p:cNvPr id="5" name="TextBox 4">
            <a:extLst>
              <a:ext uri="{FF2B5EF4-FFF2-40B4-BE49-F238E27FC236}">
                <a16:creationId xmlns:a16="http://schemas.microsoft.com/office/drawing/2014/main" id="{83F0F2EA-A115-D5CE-8D89-BAAA1A0ACC9D}"/>
              </a:ext>
            </a:extLst>
          </p:cNvPr>
          <p:cNvSpPr txBox="1"/>
          <p:nvPr/>
        </p:nvSpPr>
        <p:spPr>
          <a:xfrm>
            <a:off x="700548" y="1077686"/>
            <a:ext cx="6110748" cy="461665"/>
          </a:xfrm>
          <a:prstGeom prst="rect">
            <a:avLst/>
          </a:prstGeom>
          <a:noFill/>
          <a:ln>
            <a:noFill/>
          </a:ln>
        </p:spPr>
        <p:txBody>
          <a:bodyPr wrap="square">
            <a:spAutoFit/>
          </a:bodyPr>
          <a:lstStyle/>
          <a:p>
            <a:r>
              <a:rPr lang="en-IN" sz="2000" b="1" dirty="0">
                <a:solidFill>
                  <a:srgbClr val="C00000"/>
                </a:solidFill>
                <a:latin typeface="Times New Roman" panose="02020603050405020304" pitchFamily="18" charset="0"/>
                <a:cs typeface="Times New Roman" panose="02020603050405020304" pitchFamily="18" charset="0"/>
              </a:rPr>
              <a:t>Admin</a:t>
            </a:r>
            <a:r>
              <a:rPr lang="en-IN" sz="2400" b="1" dirty="0">
                <a:solidFill>
                  <a:srgbClr val="C00000"/>
                </a:solidFill>
                <a:latin typeface="Times New Roman" panose="02020603050405020304" pitchFamily="18" charset="0"/>
                <a:cs typeface="Times New Roman" panose="02020603050405020304" pitchFamily="18" charset="0"/>
              </a:rPr>
              <a:t>.java </a:t>
            </a:r>
          </a:p>
        </p:txBody>
      </p:sp>
      <p:sp>
        <p:nvSpPr>
          <p:cNvPr id="7" name="TextBox 6">
            <a:extLst>
              <a:ext uri="{FF2B5EF4-FFF2-40B4-BE49-F238E27FC236}">
                <a16:creationId xmlns:a16="http://schemas.microsoft.com/office/drawing/2014/main" id="{ADC54828-E36D-1899-6270-1D914040666B}"/>
              </a:ext>
            </a:extLst>
          </p:cNvPr>
          <p:cNvSpPr txBox="1"/>
          <p:nvPr/>
        </p:nvSpPr>
        <p:spPr>
          <a:xfrm>
            <a:off x="700548" y="1465928"/>
            <a:ext cx="10343533" cy="954107"/>
          </a:xfrm>
          <a:prstGeom prst="rect">
            <a:avLst/>
          </a:prstGeom>
          <a:noFill/>
          <a:ln>
            <a:noFill/>
          </a:ln>
        </p:spPr>
        <p:txBody>
          <a:bodyPr wrap="square">
            <a:spAutoFit/>
          </a:bodyPr>
          <a:lstStyle/>
          <a:p>
            <a:r>
              <a:rPr lang="en-US" dirty="0"/>
              <a:t>In an online food delivery system, Admin.java likely represents a Java class that defines the </a:t>
            </a:r>
            <a:r>
              <a:rPr lang="en-US" sz="2000" dirty="0">
                <a:latin typeface="Times New Roman" panose="02020603050405020304" pitchFamily="18" charset="0"/>
                <a:cs typeface="Times New Roman" panose="02020603050405020304" pitchFamily="18" charset="0"/>
              </a:rPr>
              <a:t>attributes</a:t>
            </a:r>
            <a:r>
              <a:rPr lang="en-US" dirty="0"/>
              <a:t> and methods related to an admin user. This class may store information such as admin ID, username, password, and permissions.</a:t>
            </a:r>
            <a:endParaRPr lang="en-IN" dirty="0"/>
          </a:p>
        </p:txBody>
      </p:sp>
      <p:sp>
        <p:nvSpPr>
          <p:cNvPr id="9" name="TextBox 8">
            <a:extLst>
              <a:ext uri="{FF2B5EF4-FFF2-40B4-BE49-F238E27FC236}">
                <a16:creationId xmlns:a16="http://schemas.microsoft.com/office/drawing/2014/main" id="{089BD8FA-B455-53DC-D288-209E7EA5EFC8}"/>
              </a:ext>
            </a:extLst>
          </p:cNvPr>
          <p:cNvSpPr txBox="1"/>
          <p:nvPr/>
        </p:nvSpPr>
        <p:spPr>
          <a:xfrm>
            <a:off x="656302" y="3005154"/>
            <a:ext cx="10343534" cy="923330"/>
          </a:xfrm>
          <a:prstGeom prst="rect">
            <a:avLst/>
          </a:prstGeom>
          <a:noFill/>
          <a:ln>
            <a:noFill/>
          </a:ln>
        </p:spPr>
        <p:txBody>
          <a:bodyPr wrap="square">
            <a:spAutoFit/>
          </a:bodyPr>
          <a:lstStyle/>
          <a:p>
            <a:r>
              <a:rPr lang="en-US" dirty="0"/>
              <a:t>AdminController.java is probably a controller class responsible for handling interactions and logic </a:t>
            </a:r>
            <a:r>
              <a:rPr lang="en-US" dirty="0">
                <a:latin typeface="Times New Roman" panose="02020603050405020304" pitchFamily="18" charset="0"/>
                <a:cs typeface="Times New Roman" panose="02020603050405020304" pitchFamily="18" charset="0"/>
              </a:rPr>
              <a:t>related</a:t>
            </a:r>
            <a:r>
              <a:rPr lang="en-US" dirty="0"/>
              <a:t> to admin functionalities. It might include methods for managing restaurant listings, user accounts, orders, and other administrative tasks.</a:t>
            </a:r>
            <a:endParaRPr lang="en-IN" dirty="0"/>
          </a:p>
        </p:txBody>
      </p:sp>
      <p:sp>
        <p:nvSpPr>
          <p:cNvPr id="11" name="TextBox 10">
            <a:extLst>
              <a:ext uri="{FF2B5EF4-FFF2-40B4-BE49-F238E27FC236}">
                <a16:creationId xmlns:a16="http://schemas.microsoft.com/office/drawing/2014/main" id="{D244735C-A817-220C-BCED-DAFF5AB7B1DC}"/>
              </a:ext>
            </a:extLst>
          </p:cNvPr>
          <p:cNvSpPr txBox="1"/>
          <p:nvPr/>
        </p:nvSpPr>
        <p:spPr>
          <a:xfrm>
            <a:off x="700548" y="2618107"/>
            <a:ext cx="6110748" cy="400110"/>
          </a:xfrm>
          <a:prstGeom prst="rect">
            <a:avLst/>
          </a:prstGeom>
          <a:noFill/>
          <a:ln>
            <a:noFill/>
          </a:ln>
        </p:spPr>
        <p:txBody>
          <a:bodyPr wrap="square">
            <a:spAutoFit/>
          </a:bodyPr>
          <a:lstStyle/>
          <a:p>
            <a:r>
              <a:rPr lang="en-IN" sz="2000" b="1" dirty="0">
                <a:solidFill>
                  <a:srgbClr val="C00000"/>
                </a:solidFill>
                <a:latin typeface="Times New Roman" panose="02020603050405020304" pitchFamily="18" charset="0"/>
                <a:cs typeface="Times New Roman" panose="02020603050405020304" pitchFamily="18" charset="0"/>
              </a:rPr>
              <a:t>AdminController.java </a:t>
            </a:r>
          </a:p>
        </p:txBody>
      </p:sp>
      <p:sp>
        <p:nvSpPr>
          <p:cNvPr id="13" name="TextBox 12">
            <a:extLst>
              <a:ext uri="{FF2B5EF4-FFF2-40B4-BE49-F238E27FC236}">
                <a16:creationId xmlns:a16="http://schemas.microsoft.com/office/drawing/2014/main" id="{0F388115-2726-72A1-6760-3AEC0368F29F}"/>
              </a:ext>
            </a:extLst>
          </p:cNvPr>
          <p:cNvSpPr txBox="1"/>
          <p:nvPr/>
        </p:nvSpPr>
        <p:spPr>
          <a:xfrm>
            <a:off x="656302" y="4159316"/>
            <a:ext cx="6110748" cy="400110"/>
          </a:xfrm>
          <a:prstGeom prst="rect">
            <a:avLst/>
          </a:prstGeom>
          <a:noFill/>
          <a:ln>
            <a:noFill/>
          </a:ln>
        </p:spPr>
        <p:txBody>
          <a:bodyPr wrap="square">
            <a:spAutoFit/>
          </a:bodyPr>
          <a:lstStyle/>
          <a:p>
            <a:r>
              <a:rPr lang="en-IN" sz="2000" b="1" dirty="0">
                <a:solidFill>
                  <a:srgbClr val="C00000"/>
                </a:solidFill>
                <a:latin typeface="Times New Roman" panose="02020603050405020304" pitchFamily="18" charset="0"/>
                <a:cs typeface="Times New Roman" panose="02020603050405020304" pitchFamily="18" charset="0"/>
              </a:rPr>
              <a:t>Admin Repository.java</a:t>
            </a:r>
          </a:p>
        </p:txBody>
      </p:sp>
    </p:spTree>
    <p:extLst>
      <p:ext uri="{BB962C8B-B14F-4D97-AF65-F5344CB8AC3E}">
        <p14:creationId xmlns:p14="http://schemas.microsoft.com/office/powerpoint/2010/main" val="349943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2E199-7E6F-40C7-8E2E-77F56C7C8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6842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2EB32A-FA63-44CD-A72D-E23ED392C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2750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61" y="1319369"/>
            <a:ext cx="11668259" cy="5266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037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83ED9D-FE9E-8EB8-AE07-7B8394A7385C}"/>
              </a:ext>
            </a:extLst>
          </p:cNvPr>
          <p:cNvSpPr txBox="1"/>
          <p:nvPr/>
        </p:nvSpPr>
        <p:spPr>
          <a:xfrm>
            <a:off x="1274148" y="2258960"/>
            <a:ext cx="9271819" cy="1704569"/>
          </a:xfrm>
          <a:prstGeom prst="rect">
            <a:avLst/>
          </a:prstGeom>
          <a:noFill/>
          <a:ln>
            <a:noFill/>
          </a:ln>
        </p:spPr>
        <p:txBody>
          <a:bodyPr wrap="square">
            <a:spAutoFit/>
          </a:bodyPr>
          <a:lstStyle/>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an online food delivery system website managing customers involves tasks such as user registration, profile management, order history tracking, and personalized recommendations. </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Efficient customer management enhances user experience, builds trust, and promotes repeat business on the platform.</a:t>
            </a:r>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89278DA-DFE6-E811-554A-2E1E2C48FEF3}"/>
              </a:ext>
            </a:extLst>
          </p:cNvPr>
          <p:cNvSpPr/>
          <p:nvPr/>
        </p:nvSpPr>
        <p:spPr>
          <a:xfrm>
            <a:off x="1528046" y="1797295"/>
            <a:ext cx="2741456" cy="461665"/>
          </a:xfrm>
          <a:prstGeom prst="rect">
            <a:avLst/>
          </a:prstGeom>
          <a:noFill/>
        </p:spPr>
        <p:txBody>
          <a:bodyPr wrap="none" lIns="91440" tIns="45720" rIns="91440" bIns="45720">
            <a:spAutoFit/>
          </a:bodyPr>
          <a:lstStyle/>
          <a:p>
            <a:pPr algn="ctr"/>
            <a:r>
              <a:rPr lang="en-US" sz="2400" b="1" dirty="0">
                <a:solidFill>
                  <a:srgbClr val="C00000"/>
                </a:solidFill>
                <a:latin typeface="Times New Roman" panose="02020603050405020304" pitchFamily="18" charset="0"/>
                <a:cs typeface="Times New Roman" panose="02020603050405020304" pitchFamily="18" charset="0"/>
              </a:rPr>
              <a:t>Manage Customers</a:t>
            </a:r>
            <a:endParaRPr lang="en-US" sz="2400"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187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8CDA81-31F1-569D-CA81-0E57EFC68286}"/>
              </a:ext>
            </a:extLst>
          </p:cNvPr>
          <p:cNvSpPr txBox="1"/>
          <p:nvPr/>
        </p:nvSpPr>
        <p:spPr>
          <a:xfrm>
            <a:off x="988142" y="1588854"/>
            <a:ext cx="10215716" cy="4289892"/>
          </a:xfrm>
          <a:prstGeom prst="rect">
            <a:avLst/>
          </a:prstGeom>
          <a:noFill/>
          <a:ln>
            <a:noFill/>
          </a:ln>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It is likely be a Java class responsible for handling customer-related operations, such as creating, updating, and deleting customer accounts, as well as managing their orders and preferences.</a:t>
            </a:r>
          </a:p>
          <a:p>
            <a:pPr algn="just">
              <a:lnSpc>
                <a:spcPct val="150000"/>
              </a:lnSpc>
            </a:pPr>
            <a:r>
              <a:rPr lang="en-US" sz="2000" b="1" dirty="0">
                <a:solidFill>
                  <a:srgbClr val="C00000"/>
                </a:solidFill>
                <a:latin typeface="Times New Roman" panose="02020603050405020304" pitchFamily="18" charset="0"/>
                <a:cs typeface="Times New Roman" panose="02020603050405020304" pitchFamily="18" charset="0"/>
              </a:rPr>
              <a:t>ManageCustomerComponent.java </a:t>
            </a:r>
          </a:p>
          <a:p>
            <a:pPr algn="just">
              <a:lnSpc>
                <a:spcPct val="150000"/>
              </a:lnSpc>
            </a:pPr>
            <a:r>
              <a:rPr lang="en-US" dirty="0">
                <a:latin typeface="Times New Roman" panose="02020603050405020304" pitchFamily="18" charset="0"/>
                <a:cs typeface="Times New Roman" panose="02020603050405020304" pitchFamily="18" charset="0"/>
              </a:rPr>
              <a:t>It could be a component class that encapsulates various functionalities related to customer management. It  provide methods to interact with the ManageCustomer.java class and could handle tasks like authentication, authorization, and validation for customer actions. </a:t>
            </a:r>
          </a:p>
          <a:p>
            <a:pPr algn="just">
              <a:lnSpc>
                <a:spcPct val="150000"/>
              </a:lnSpc>
            </a:pPr>
            <a:r>
              <a:rPr lang="en-US" sz="2000" b="1" dirty="0">
                <a:solidFill>
                  <a:srgbClr val="C00000"/>
                </a:solidFill>
                <a:latin typeface="Times New Roman" panose="02020603050405020304" pitchFamily="18" charset="0"/>
                <a:cs typeface="Times New Roman" panose="02020603050405020304" pitchFamily="18" charset="0"/>
              </a:rPr>
              <a:t>ManageCustomerRepository.java</a:t>
            </a:r>
          </a:p>
          <a:p>
            <a:pPr algn="just">
              <a:lnSpc>
                <a:spcPct val="150000"/>
              </a:lnSpc>
            </a:pPr>
            <a:r>
              <a:rPr lang="en-US" dirty="0">
                <a:latin typeface="Times New Roman" panose="02020603050405020304" pitchFamily="18" charset="0"/>
                <a:cs typeface="Times New Roman" panose="02020603050405020304" pitchFamily="18" charset="0"/>
              </a:rPr>
              <a:t>An interface or class responsible for database operations related to customers. It would define methods for retrieving, storing, and manipulating customer data in the system's database. This component ensures proper data management and storage for customer-related information.</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F7B1289-83AD-816E-EE04-59447143F3C6}"/>
              </a:ext>
            </a:extLst>
          </p:cNvPr>
          <p:cNvSpPr txBox="1"/>
          <p:nvPr/>
        </p:nvSpPr>
        <p:spPr>
          <a:xfrm>
            <a:off x="988142" y="1188744"/>
            <a:ext cx="6110748" cy="400110"/>
          </a:xfrm>
          <a:prstGeom prst="rect">
            <a:avLst/>
          </a:prstGeom>
          <a:noFill/>
          <a:ln>
            <a:noFill/>
          </a:ln>
        </p:spPr>
        <p:txBody>
          <a:bodyPr wrap="square">
            <a:spAutoFit/>
          </a:bodyPr>
          <a:lstStyle/>
          <a:p>
            <a:r>
              <a:rPr lang="en-IN" sz="2000" b="1" dirty="0">
                <a:solidFill>
                  <a:srgbClr val="C00000"/>
                </a:solidFill>
                <a:latin typeface="Times New Roman" panose="02020603050405020304" pitchFamily="18" charset="0"/>
                <a:cs typeface="Times New Roman" panose="02020603050405020304" pitchFamily="18" charset="0"/>
              </a:rPr>
              <a:t>ManageCustomer.java</a:t>
            </a:r>
          </a:p>
        </p:txBody>
      </p:sp>
    </p:spTree>
    <p:extLst>
      <p:ext uri="{BB962C8B-B14F-4D97-AF65-F5344CB8AC3E}">
        <p14:creationId xmlns:p14="http://schemas.microsoft.com/office/powerpoint/2010/main" val="129912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1150"/>
          <a:stretch/>
        </p:blipFill>
        <p:spPr bwMode="auto">
          <a:xfrm>
            <a:off x="1558341" y="1159099"/>
            <a:ext cx="8757633" cy="5177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836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DE977-4560-E499-8717-FBAAA227F553}"/>
              </a:ext>
            </a:extLst>
          </p:cNvPr>
          <p:cNvSpPr txBox="1"/>
          <p:nvPr/>
        </p:nvSpPr>
        <p:spPr>
          <a:xfrm>
            <a:off x="2472613" y="2597706"/>
            <a:ext cx="2856471" cy="369332"/>
          </a:xfrm>
          <a:prstGeom prst="rect">
            <a:avLst/>
          </a:prstGeom>
          <a:ln>
            <a:solidFill>
              <a:schemeClr val="bg1"/>
            </a:solidFill>
          </a:ln>
        </p:spPr>
        <p:txBody>
          <a:bodyPr wrap="square" rtlCol="0">
            <a:spAutoFit/>
          </a:bodyPr>
          <a:lstStyle/>
          <a:p>
            <a:pPr marL="285750" indent="-285750">
              <a:buFont typeface="Arial" panose="020B0604020202020204" pitchFamily="34" charset="0"/>
              <a:buChar char="•"/>
            </a:pPr>
            <a:r>
              <a:rPr lang="en-IN" dirty="0">
                <a:solidFill>
                  <a:srgbClr val="000000"/>
                </a:solidFill>
                <a:latin typeface="Calibri" pitchFamily="34" charset="0"/>
                <a:cs typeface="Calibri" pitchFamily="34" charset="0"/>
              </a:rPr>
              <a:t>SANCHAI</a:t>
            </a:r>
            <a:r>
              <a:rPr lang="en-IN" sz="1800" dirty="0">
                <a:solidFill>
                  <a:srgbClr val="000000"/>
                </a:solidFill>
                <a:effectLst/>
                <a:latin typeface="Calibri" pitchFamily="34" charset="0"/>
                <a:cs typeface="Calibri" pitchFamily="34" charset="0"/>
              </a:rPr>
              <a:t> VALAN RAJ  </a:t>
            </a:r>
            <a:endParaRPr lang="en-IN" sz="2400" dirty="0">
              <a:effectLst/>
              <a:latin typeface="Calibri" panose="020F0502020204030204" pitchFamily="34" charset="0"/>
              <a:cs typeface="Calibri" pitchFamily="34" charset="0"/>
            </a:endParaRPr>
          </a:p>
        </p:txBody>
      </p:sp>
      <p:sp>
        <p:nvSpPr>
          <p:cNvPr id="3" name="TextBox 2">
            <a:extLst>
              <a:ext uri="{FF2B5EF4-FFF2-40B4-BE49-F238E27FC236}">
                <a16:creationId xmlns:a16="http://schemas.microsoft.com/office/drawing/2014/main" id="{9AD2931F-16C2-5591-65F8-37C08A94A87D}"/>
              </a:ext>
            </a:extLst>
          </p:cNvPr>
          <p:cNvSpPr txBox="1"/>
          <p:nvPr/>
        </p:nvSpPr>
        <p:spPr>
          <a:xfrm>
            <a:off x="3806891" y="793102"/>
            <a:ext cx="5859624" cy="461665"/>
          </a:xfrm>
          <a:prstGeom prst="rect">
            <a:avLst/>
          </a:prstGeom>
          <a:noFill/>
          <a:ln>
            <a:noFill/>
          </a:ln>
        </p:spPr>
        <p:txBody>
          <a:bodyPr wrap="square" rtlCol="0">
            <a:spAutoFit/>
          </a:bodyPr>
          <a:lstStyle/>
          <a:p>
            <a:r>
              <a:rPr lang="en-US" sz="2400" b="1" i="0" dirty="0">
                <a:solidFill>
                  <a:srgbClr val="00B050"/>
                </a:solidFill>
                <a:effectLst/>
                <a:latin typeface="Times New Roman" panose="02020603050405020304" pitchFamily="18" charset="0"/>
                <a:cs typeface="Times New Roman" panose="02020603050405020304" pitchFamily="18" charset="0"/>
              </a:rPr>
              <a:t>230 Java SL  AB -</a:t>
            </a:r>
            <a:r>
              <a:rPr lang="en-US" sz="2400" b="1" dirty="0">
                <a:solidFill>
                  <a:srgbClr val="00B050"/>
                </a:solidFill>
                <a:latin typeface="Times New Roman" panose="02020603050405020304" pitchFamily="18" charset="0"/>
                <a:cs typeface="Times New Roman" panose="02020603050405020304" pitchFamily="18" charset="0"/>
              </a:rPr>
              <a:t>RLL -</a:t>
            </a:r>
            <a:r>
              <a:rPr lang="en-US" sz="2400" b="1" i="0" dirty="0">
                <a:solidFill>
                  <a:srgbClr val="00B050"/>
                </a:solidFill>
                <a:effectLst/>
                <a:latin typeface="Times New Roman" panose="02020603050405020304" pitchFamily="18" charset="0"/>
                <a:cs typeface="Times New Roman" panose="02020603050405020304" pitchFamily="18" charset="0"/>
              </a:rPr>
              <a:t>Group 9</a:t>
            </a:r>
            <a:endParaRPr lang="en-IN" sz="2400" b="1" dirty="0" err="1">
              <a:solidFill>
                <a:srgbClr val="00B05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0009A12-57C3-5893-16E9-EF896E2161E2}"/>
              </a:ext>
            </a:extLst>
          </p:cNvPr>
          <p:cNvSpPr txBox="1"/>
          <p:nvPr/>
        </p:nvSpPr>
        <p:spPr>
          <a:xfrm>
            <a:off x="2472612" y="1260991"/>
            <a:ext cx="3573624" cy="369332"/>
          </a:xfrm>
          <a:prstGeom prst="rect">
            <a:avLst/>
          </a:prstGeom>
          <a:noFill/>
          <a:ln>
            <a:noFill/>
          </a:ln>
        </p:spPr>
        <p:txBody>
          <a:bodyPr wrap="square" rtlCol="0">
            <a:spAutoFit/>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NAME OF THE DEVELOPER</a:t>
            </a:r>
          </a:p>
        </p:txBody>
      </p:sp>
      <p:sp>
        <p:nvSpPr>
          <p:cNvPr id="5" name="TextBox 4">
            <a:extLst>
              <a:ext uri="{FF2B5EF4-FFF2-40B4-BE49-F238E27FC236}">
                <a16:creationId xmlns:a16="http://schemas.microsoft.com/office/drawing/2014/main" id="{5EEE833B-83F6-907E-0050-7C337DF797D1}"/>
              </a:ext>
            </a:extLst>
          </p:cNvPr>
          <p:cNvSpPr txBox="1"/>
          <p:nvPr/>
        </p:nvSpPr>
        <p:spPr>
          <a:xfrm>
            <a:off x="7772401" y="1326406"/>
            <a:ext cx="2752530" cy="369332"/>
          </a:xfrm>
          <a:prstGeom prst="rect">
            <a:avLst/>
          </a:prstGeom>
          <a:noFill/>
          <a:ln>
            <a:noFill/>
          </a:ln>
        </p:spPr>
        <p:txBody>
          <a:bodyPr wrap="square" rtlCol="0">
            <a:spAutoFit/>
          </a:bodyPr>
          <a:lstStyle/>
          <a:p>
            <a:r>
              <a:rPr lang="en-IN" b="1" dirty="0">
                <a:solidFill>
                  <a:schemeClr val="accent1">
                    <a:lumMod val="75000"/>
                  </a:schemeClr>
                </a:solidFill>
                <a:latin typeface="Times New Roman" panose="02020603050405020304" pitchFamily="18" charset="0"/>
                <a:cs typeface="Times New Roman" panose="02020603050405020304" pitchFamily="18" charset="0"/>
              </a:rPr>
              <a:t>EMPLOYEE ID</a:t>
            </a:r>
          </a:p>
        </p:txBody>
      </p:sp>
      <p:sp>
        <p:nvSpPr>
          <p:cNvPr id="8" name="TextBox 7">
            <a:extLst>
              <a:ext uri="{FF2B5EF4-FFF2-40B4-BE49-F238E27FC236}">
                <a16:creationId xmlns:a16="http://schemas.microsoft.com/office/drawing/2014/main" id="{F25138DB-EC51-8538-CD92-555C32EE4B01}"/>
              </a:ext>
            </a:extLst>
          </p:cNvPr>
          <p:cNvSpPr txBox="1"/>
          <p:nvPr/>
        </p:nvSpPr>
        <p:spPr>
          <a:xfrm>
            <a:off x="2472612" y="2241098"/>
            <a:ext cx="2049494" cy="369332"/>
          </a:xfrm>
          <a:prstGeom prst="rect">
            <a:avLst/>
          </a:prstGeom>
          <a:noFill/>
          <a:ln>
            <a:noFill/>
          </a:ln>
        </p:spPr>
        <p:txBody>
          <a:bodyPr wrap="square">
            <a:spAutoFit/>
          </a:bodyPr>
          <a:lstStyle/>
          <a:p>
            <a:pPr marL="285750" indent="-285750">
              <a:buFont typeface="Arial" panose="020B0604020202020204" pitchFamily="34" charset="0"/>
              <a:buChar char="•"/>
            </a:pPr>
            <a:r>
              <a:rPr lang="en-IN" dirty="0">
                <a:solidFill>
                  <a:srgbClr val="000000"/>
                </a:solidFill>
                <a:latin typeface="Times New Roman" panose="02020603050405020304" pitchFamily="18" charset="0"/>
                <a:cs typeface="Times New Roman" panose="02020603050405020304" pitchFamily="18" charset="0"/>
              </a:rPr>
              <a:t>SAIYOGESH</a:t>
            </a:r>
            <a:r>
              <a:rPr lang="en-IN" sz="1800" dirty="0">
                <a:solidFill>
                  <a:srgbClr val="000000"/>
                </a:solidFill>
                <a:latin typeface="inherit"/>
              </a:rPr>
              <a:t> </a:t>
            </a:r>
            <a:r>
              <a:rPr lang="en-IN" dirty="0">
                <a:solidFill>
                  <a:srgbClr val="000000"/>
                </a:solidFill>
                <a:latin typeface="inherit"/>
              </a:rPr>
              <a:t>H</a:t>
            </a:r>
            <a:endParaRPr lang="en-IN" sz="2400" dirty="0">
              <a:latin typeface="Calibri" panose="020F0502020204030204" pitchFamily="34" charset="0"/>
            </a:endParaRPr>
          </a:p>
        </p:txBody>
      </p:sp>
      <p:sp>
        <p:nvSpPr>
          <p:cNvPr id="12" name="TextBox 11">
            <a:extLst>
              <a:ext uri="{FF2B5EF4-FFF2-40B4-BE49-F238E27FC236}">
                <a16:creationId xmlns:a16="http://schemas.microsoft.com/office/drawing/2014/main" id="{6AEE3B82-B8FF-8702-49F2-8F737AF127E0}"/>
              </a:ext>
            </a:extLst>
          </p:cNvPr>
          <p:cNvSpPr txBox="1"/>
          <p:nvPr/>
        </p:nvSpPr>
        <p:spPr>
          <a:xfrm>
            <a:off x="2452899" y="1843855"/>
            <a:ext cx="8244548" cy="369332"/>
          </a:xfrm>
          <a:prstGeom prst="rect">
            <a:avLst/>
          </a:prstGeom>
          <a:noFill/>
          <a:ln>
            <a:noFill/>
          </a:ln>
        </p:spPr>
        <p:txBody>
          <a:bodyPr wrap="square">
            <a:spAutoFit/>
          </a:bodyPr>
          <a:lstStyle/>
          <a:p>
            <a:pPr marL="285750" indent="-285750">
              <a:buFont typeface="Arial" panose="020B0604020202020204" pitchFamily="34" charset="0"/>
              <a:buChar char="•"/>
            </a:pPr>
            <a:r>
              <a:rPr lang="en-IN" dirty="0">
                <a:solidFill>
                  <a:srgbClr val="000000"/>
                </a:solidFill>
                <a:latin typeface="Times New Roman" panose="02020603050405020304" pitchFamily="18" charset="0"/>
                <a:cs typeface="Times New Roman" panose="02020603050405020304" pitchFamily="18" charset="0"/>
              </a:rPr>
              <a:t>HARSH SHARMA[Team Leader]</a:t>
            </a:r>
            <a:endParaRPr lang="en-IN" sz="2400" dirty="0">
              <a:effectLs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2F19A3A6-DD13-CEBC-C4BD-7D2C763B6383}"/>
              </a:ext>
            </a:extLst>
          </p:cNvPr>
          <p:cNvSpPr txBox="1"/>
          <p:nvPr/>
        </p:nvSpPr>
        <p:spPr>
          <a:xfrm>
            <a:off x="2472612" y="3409090"/>
            <a:ext cx="2449285" cy="1015663"/>
          </a:xfrm>
          <a:prstGeom prst="rect">
            <a:avLst/>
          </a:prstGeom>
          <a:noFill/>
          <a:ln>
            <a:noFill/>
          </a:ln>
        </p:spPr>
        <p:txBody>
          <a:bodyPr wrap="square">
            <a:spAutoFit/>
          </a:bodyPr>
          <a:lstStyle/>
          <a:p>
            <a:pPr marL="285750" indent="-285750">
              <a:buFont typeface="Arial" panose="020B0604020202020204" pitchFamily="34" charset="0"/>
              <a:buChar char="•"/>
            </a:pPr>
            <a:r>
              <a:rPr lang="en-IN" sz="1800" dirty="0">
                <a:solidFill>
                  <a:srgbClr val="000000"/>
                </a:solidFill>
                <a:effectLst/>
                <a:latin typeface="Times New Roman" panose="02020603050405020304" pitchFamily="18" charset="0"/>
                <a:cs typeface="Times New Roman" panose="02020603050405020304" pitchFamily="18" charset="0"/>
              </a:rPr>
              <a:t>SHASHI SHEKHAR</a:t>
            </a:r>
          </a:p>
          <a:p>
            <a:pPr marL="285750" indent="-285750">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DEEPAK X</a:t>
            </a:r>
            <a:endParaRPr lang="en-IN" sz="1800" dirty="0">
              <a:solidFill>
                <a:srgbClr val="000000"/>
              </a:solidFill>
              <a:effectLst/>
              <a:latin typeface="inherit"/>
            </a:endParaRPr>
          </a:p>
          <a:p>
            <a:pPr marL="285750" indent="-285750">
              <a:buFont typeface="Arial" panose="020B0604020202020204" pitchFamily="34" charset="0"/>
              <a:buChar char="•"/>
            </a:pPr>
            <a:endParaRPr lang="en-IN" sz="2400" dirty="0">
              <a:effectLst/>
              <a:latin typeface="Calibri" panose="020F0502020204030204" pitchFamily="34" charset="0"/>
            </a:endParaRPr>
          </a:p>
        </p:txBody>
      </p:sp>
      <p:sp>
        <p:nvSpPr>
          <p:cNvPr id="18" name="TextBox 17">
            <a:extLst>
              <a:ext uri="{FF2B5EF4-FFF2-40B4-BE49-F238E27FC236}">
                <a16:creationId xmlns:a16="http://schemas.microsoft.com/office/drawing/2014/main" id="{EAEF0765-65B9-2FBC-B274-72A3C6F99F56}"/>
              </a:ext>
            </a:extLst>
          </p:cNvPr>
          <p:cNvSpPr txBox="1"/>
          <p:nvPr/>
        </p:nvSpPr>
        <p:spPr>
          <a:xfrm>
            <a:off x="2472612" y="4129925"/>
            <a:ext cx="2551748" cy="369332"/>
          </a:xfrm>
          <a:prstGeom prst="rect">
            <a:avLst/>
          </a:prstGeom>
          <a:noFill/>
          <a:ln>
            <a:noFill/>
          </a:ln>
        </p:spPr>
        <p:txBody>
          <a:bodyPr wrap="square">
            <a:spAutoFit/>
          </a:bodyPr>
          <a:lstStyle/>
          <a:p>
            <a:pPr marL="285750" indent="-285750">
              <a:buFont typeface="Arial" panose="020B0604020202020204" pitchFamily="34" charset="0"/>
              <a:buChar char="•"/>
            </a:pPr>
            <a:r>
              <a:rPr lang="en-IN" dirty="0">
                <a:solidFill>
                  <a:srgbClr val="000000"/>
                </a:solidFill>
                <a:latin typeface="inherit"/>
                <a:cs typeface="Times New Roman" panose="02020603050405020304" pitchFamily="18" charset="0"/>
              </a:rPr>
              <a:t>D SAKTHIVEL</a:t>
            </a:r>
            <a:endParaRPr lang="en-IN" sz="2400" dirty="0">
              <a:effectLst/>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2921FEDB-9E77-F401-3535-EF057AB94450}"/>
              </a:ext>
            </a:extLst>
          </p:cNvPr>
          <p:cNvSpPr txBox="1"/>
          <p:nvPr/>
        </p:nvSpPr>
        <p:spPr>
          <a:xfrm>
            <a:off x="8088089" y="2145714"/>
            <a:ext cx="4142792" cy="369332"/>
          </a:xfrm>
          <a:prstGeom prst="rect">
            <a:avLst/>
          </a:prstGeom>
          <a:noFill/>
          <a:ln>
            <a:noFill/>
          </a:ln>
        </p:spPr>
        <p:txBody>
          <a:bodyPr wrap="square">
            <a:spAutoFit/>
          </a:bodyPr>
          <a:lstStyle/>
          <a:p>
            <a:r>
              <a:rPr lang="en-IN" sz="1800" dirty="0">
                <a:solidFill>
                  <a:srgbClr val="000000"/>
                </a:solidFill>
                <a:effectLst/>
                <a:latin typeface="Times New Roman" panose="02020603050405020304" pitchFamily="18" charset="0"/>
                <a:cs typeface="Times New Roman" panose="02020603050405020304" pitchFamily="18" charset="0"/>
              </a:rPr>
              <a:t>2564341</a:t>
            </a:r>
            <a:endParaRPr lang="en-IN" sz="2400" dirty="0">
              <a:effectLst/>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09B85DC5-871A-1E78-DD2E-28A2CB94BC2E}"/>
              </a:ext>
            </a:extLst>
          </p:cNvPr>
          <p:cNvSpPr txBox="1"/>
          <p:nvPr/>
        </p:nvSpPr>
        <p:spPr>
          <a:xfrm>
            <a:off x="8097419" y="2556376"/>
            <a:ext cx="6111550" cy="369332"/>
          </a:xfrm>
          <a:prstGeom prst="rect">
            <a:avLst/>
          </a:prstGeom>
          <a:noFill/>
          <a:ln>
            <a:noFill/>
          </a:ln>
        </p:spPr>
        <p:txBody>
          <a:bodyPr wrap="square">
            <a:spAutoFit/>
          </a:bodyPr>
          <a:lstStyle/>
          <a:p>
            <a:r>
              <a:rPr lang="en-IN" sz="1800" dirty="0">
                <a:solidFill>
                  <a:srgbClr val="000000"/>
                </a:solidFill>
                <a:effectLst/>
                <a:latin typeface="Times New Roman" panose="02020603050405020304" pitchFamily="18" charset="0"/>
                <a:cs typeface="Times New Roman" panose="02020603050405020304" pitchFamily="18" charset="0"/>
              </a:rPr>
              <a:t>2563381</a:t>
            </a:r>
            <a:endParaRPr lang="en-IN" sz="2400" dirty="0">
              <a:effectLst/>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4F448957-5F9B-27E9-1245-19B79113B97F}"/>
              </a:ext>
            </a:extLst>
          </p:cNvPr>
          <p:cNvSpPr txBox="1"/>
          <p:nvPr/>
        </p:nvSpPr>
        <p:spPr>
          <a:xfrm>
            <a:off x="8097419" y="2967038"/>
            <a:ext cx="6111550" cy="369332"/>
          </a:xfrm>
          <a:prstGeom prst="rect">
            <a:avLst/>
          </a:prstGeom>
          <a:noFill/>
          <a:ln>
            <a:noFill/>
          </a:ln>
        </p:spPr>
        <p:txBody>
          <a:bodyPr wrap="square">
            <a:spAutoFit/>
          </a:bodyPr>
          <a:lstStyle/>
          <a:p>
            <a:r>
              <a:rPr lang="en-IN" sz="1800" dirty="0">
                <a:solidFill>
                  <a:srgbClr val="000000"/>
                </a:solidFill>
                <a:effectLst/>
                <a:latin typeface="Times New Roman" panose="02020603050405020304" pitchFamily="18" charset="0"/>
                <a:cs typeface="Times New Roman" panose="02020603050405020304" pitchFamily="18" charset="0"/>
              </a:rPr>
              <a:t>2563930</a:t>
            </a:r>
            <a:endParaRPr lang="en-IN" sz="2400" dirty="0">
              <a:effectLst/>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D6AA933C-DC68-7E8B-1CD7-D4B21EC8CA09}"/>
              </a:ext>
            </a:extLst>
          </p:cNvPr>
          <p:cNvSpPr txBox="1"/>
          <p:nvPr/>
        </p:nvSpPr>
        <p:spPr>
          <a:xfrm>
            <a:off x="8088089" y="1772688"/>
            <a:ext cx="6111550" cy="369332"/>
          </a:xfrm>
          <a:prstGeom prst="rect">
            <a:avLst/>
          </a:prstGeom>
          <a:noFill/>
          <a:ln>
            <a:noFill/>
          </a:ln>
        </p:spPr>
        <p:txBody>
          <a:bodyPr wrap="square">
            <a:spAutoFit/>
          </a:bodyPr>
          <a:lstStyle/>
          <a:p>
            <a:r>
              <a:rPr lang="en-IN" sz="1800" dirty="0">
                <a:solidFill>
                  <a:srgbClr val="000000"/>
                </a:solidFill>
                <a:effectLst/>
                <a:latin typeface="Times New Roman" panose="02020603050405020304" pitchFamily="18" charset="0"/>
                <a:cs typeface="Times New Roman" panose="02020603050405020304" pitchFamily="18" charset="0"/>
              </a:rPr>
              <a:t>2564318</a:t>
            </a:r>
            <a:endParaRPr lang="en-IN"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3F787166-9099-E72F-9FB6-97FCA979E2E6}"/>
              </a:ext>
            </a:extLst>
          </p:cNvPr>
          <p:cNvSpPr txBox="1"/>
          <p:nvPr/>
        </p:nvSpPr>
        <p:spPr>
          <a:xfrm>
            <a:off x="8088089" y="3343758"/>
            <a:ext cx="6111550" cy="369332"/>
          </a:xfrm>
          <a:prstGeom prst="rect">
            <a:avLst/>
          </a:prstGeom>
          <a:noFill/>
          <a:ln>
            <a:noFill/>
          </a:ln>
        </p:spPr>
        <p:txBody>
          <a:bodyPr wrap="square">
            <a:spAutoFit/>
          </a:bodyPr>
          <a:lstStyle/>
          <a:p>
            <a:r>
              <a:rPr lang="en-IN" sz="1800" dirty="0">
                <a:solidFill>
                  <a:srgbClr val="000000"/>
                </a:solidFill>
                <a:effectLst/>
                <a:latin typeface="Times New Roman" panose="02020603050405020304" pitchFamily="18" charset="0"/>
                <a:cs typeface="Times New Roman" panose="02020603050405020304" pitchFamily="18" charset="0"/>
              </a:rPr>
              <a:t>2563105</a:t>
            </a:r>
            <a:endParaRPr lang="en-IN" sz="2400" dirty="0">
              <a:effectLst/>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06EB8A52-2B89-33A7-A5CD-4C0539C5B699}"/>
              </a:ext>
            </a:extLst>
          </p:cNvPr>
          <p:cNvSpPr txBox="1"/>
          <p:nvPr/>
        </p:nvSpPr>
        <p:spPr>
          <a:xfrm>
            <a:off x="8097419" y="3738739"/>
            <a:ext cx="6111550" cy="369332"/>
          </a:xfrm>
          <a:prstGeom prst="rect">
            <a:avLst/>
          </a:prstGeom>
          <a:noFill/>
          <a:ln>
            <a:noFill/>
          </a:ln>
        </p:spPr>
        <p:txBody>
          <a:bodyPr wrap="square">
            <a:spAutoFit/>
          </a:bodyPr>
          <a:lstStyle/>
          <a:p>
            <a:r>
              <a:rPr lang="en-IN" sz="1800" dirty="0">
                <a:solidFill>
                  <a:srgbClr val="000000"/>
                </a:solidFill>
                <a:effectLst/>
                <a:latin typeface="Times New Roman" panose="02020603050405020304" pitchFamily="18" charset="0"/>
                <a:cs typeface="Times New Roman" panose="02020603050405020304" pitchFamily="18" charset="0"/>
              </a:rPr>
              <a:t>2563490</a:t>
            </a:r>
            <a:endParaRPr lang="en-IN" sz="2400" dirty="0">
              <a:effectLst/>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880BA66D-79D3-6D16-5CA1-F86138C9CA80}"/>
              </a:ext>
            </a:extLst>
          </p:cNvPr>
          <p:cNvSpPr txBox="1"/>
          <p:nvPr/>
        </p:nvSpPr>
        <p:spPr>
          <a:xfrm>
            <a:off x="8097419" y="4149401"/>
            <a:ext cx="6111550" cy="369332"/>
          </a:xfrm>
          <a:prstGeom prst="rect">
            <a:avLst/>
          </a:prstGeom>
          <a:noFill/>
          <a:ln>
            <a:noFill/>
          </a:ln>
        </p:spPr>
        <p:txBody>
          <a:bodyPr wrap="square">
            <a:spAutoFit/>
          </a:bodyPr>
          <a:lstStyle/>
          <a:p>
            <a:r>
              <a:rPr lang="en-IN" sz="1800" dirty="0">
                <a:solidFill>
                  <a:srgbClr val="000000"/>
                </a:solidFill>
                <a:effectLst/>
                <a:latin typeface="Times New Roman" panose="02020603050405020304" pitchFamily="18" charset="0"/>
                <a:cs typeface="Times New Roman" panose="02020603050405020304" pitchFamily="18" charset="0"/>
              </a:rPr>
              <a:t>2563069</a:t>
            </a:r>
            <a:endParaRPr lang="en-IN" sz="2400" dirty="0">
              <a:effectLst/>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B9AC6D13-94BA-92F0-576B-3022CF84DF5D}"/>
              </a:ext>
            </a:extLst>
          </p:cNvPr>
          <p:cNvSpPr txBox="1"/>
          <p:nvPr/>
        </p:nvSpPr>
        <p:spPr>
          <a:xfrm>
            <a:off x="2472612" y="2995864"/>
            <a:ext cx="274831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VINAYAKA SANJANA</a:t>
            </a:r>
            <a:endParaRPr lang="en-IN" dirty="0"/>
          </a:p>
        </p:txBody>
      </p:sp>
    </p:spTree>
    <p:extLst>
      <p:ext uri="{BB962C8B-B14F-4D97-AF65-F5344CB8AC3E}">
        <p14:creationId xmlns:p14="http://schemas.microsoft.com/office/powerpoint/2010/main" val="416020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A61620-780F-1A99-8C6A-C2D65D9FAAE1}"/>
              </a:ext>
            </a:extLst>
          </p:cNvPr>
          <p:cNvSpPr/>
          <p:nvPr/>
        </p:nvSpPr>
        <p:spPr>
          <a:xfrm>
            <a:off x="1758745" y="1710696"/>
            <a:ext cx="3062320" cy="461665"/>
          </a:xfrm>
          <a:prstGeom prst="rect">
            <a:avLst/>
          </a:prstGeom>
          <a:noFill/>
        </p:spPr>
        <p:txBody>
          <a:bodyPr wrap="square" lIns="91440" tIns="45720" rIns="91440" bIns="45720">
            <a:spAutoFit/>
          </a:bodyPr>
          <a:lstStyle/>
          <a:p>
            <a:pPr algn="ctr"/>
            <a:r>
              <a:rPr lang="en-US" sz="2400"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Manage Purchase</a:t>
            </a:r>
            <a:endParaRPr lang="en-US" sz="2400"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89A616E-2703-4EC8-F651-5134716E2C83}"/>
              </a:ext>
            </a:extLst>
          </p:cNvPr>
          <p:cNvSpPr txBox="1"/>
          <p:nvPr/>
        </p:nvSpPr>
        <p:spPr>
          <a:xfrm>
            <a:off x="1758745" y="2172361"/>
            <a:ext cx="8674510" cy="3366563"/>
          </a:xfrm>
          <a:prstGeom prst="rect">
            <a:avLst/>
          </a:prstGeom>
          <a:noFill/>
          <a:ln>
            <a:noFill/>
          </a:ln>
        </p:spPr>
        <p:txBody>
          <a:bodyPr wrap="square">
            <a:spAutoFit/>
          </a:bodyPr>
          <a:lstStyle/>
          <a:p>
            <a:pPr marL="285750" indent="-285750" algn="just">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In an online food delivery system website managing purchases involves overseeing the entire process of ordering and paying for food. </a:t>
            </a:r>
          </a:p>
          <a:p>
            <a:pPr marL="285750" indent="-285750" algn="just">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This includes displaying menus, enabling users to select items, adding them to a cart, specifying delivery details, and processing payments securely. </a:t>
            </a:r>
          </a:p>
          <a:p>
            <a:pPr marL="285750" indent="-285750" algn="just">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The system must also track orders, update users about their order status, and handle any modifications or cancellations. </a:t>
            </a:r>
          </a:p>
          <a:p>
            <a:pPr marL="285750" indent="-285750" algn="just">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Effective purchase management ensures a seamless experience for customers and efficient operations for the food delivery platform.</a:t>
            </a:r>
          </a:p>
        </p:txBody>
      </p:sp>
    </p:spTree>
    <p:extLst>
      <p:ext uri="{BB962C8B-B14F-4D97-AF65-F5344CB8AC3E}">
        <p14:creationId xmlns:p14="http://schemas.microsoft.com/office/powerpoint/2010/main" val="3162907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C44C39-2F31-79FC-D18B-046C34352B33}"/>
              </a:ext>
            </a:extLst>
          </p:cNvPr>
          <p:cNvSpPr txBox="1"/>
          <p:nvPr/>
        </p:nvSpPr>
        <p:spPr>
          <a:xfrm>
            <a:off x="1224115" y="941292"/>
            <a:ext cx="9743769" cy="5539978"/>
          </a:xfrm>
          <a:prstGeom prst="rect">
            <a:avLst/>
          </a:prstGeom>
          <a:noFill/>
          <a:ln>
            <a:noFill/>
          </a:ln>
        </p:spPr>
        <p:txBody>
          <a:bodyPr wrap="square">
            <a:spAutoFit/>
          </a:bodyPr>
          <a:lstStyle/>
          <a:p>
            <a:pPr algn="just"/>
            <a:r>
              <a:rPr lang="en-IN" sz="2000" b="1" dirty="0">
                <a:solidFill>
                  <a:srgbClr val="C00000"/>
                </a:solidFill>
                <a:latin typeface="Times New Roman" panose="02020603050405020304" pitchFamily="18" charset="0"/>
                <a:cs typeface="Times New Roman" panose="02020603050405020304" pitchFamily="18" charset="0"/>
              </a:rPr>
              <a:t>ManagePurchase.java:</a:t>
            </a:r>
          </a:p>
          <a:p>
            <a:pPr algn="just"/>
            <a:r>
              <a:rPr lang="en-IN" sz="2000" b="1" dirty="0">
                <a:solidFill>
                  <a:srgbClr val="C00000"/>
                </a:solidFill>
                <a:latin typeface="Times New Roman" panose="02020603050405020304" pitchFamily="18" charset="0"/>
                <a:cs typeface="Times New Roman" panose="02020603050405020304" pitchFamily="18" charset="0"/>
              </a:rPr>
              <a:t> </a:t>
            </a:r>
          </a:p>
          <a:p>
            <a:pPr algn="just"/>
            <a:r>
              <a:rPr lang="en-IN" dirty="0">
                <a:latin typeface="Times New Roman" panose="02020603050405020304" pitchFamily="18" charset="0"/>
                <a:cs typeface="Times New Roman" panose="02020603050405020304" pitchFamily="18" charset="0"/>
              </a:rPr>
              <a:t>This Java class serves as a central hub for managing purchase-related functionalities. It will handle tasks such as processing new orders, calculating costs, applying discounts, and ensuring accurate delivery details. By encapsulating these functions, it helps maintain a clean and organized codebase while facilitating smooth order processing.</a:t>
            </a:r>
          </a:p>
          <a:p>
            <a:pPr algn="just"/>
            <a:endParaRPr lang="en-IN" dirty="0">
              <a:latin typeface="Times New Roman" panose="02020603050405020304" pitchFamily="18" charset="0"/>
              <a:cs typeface="Times New Roman" panose="02020603050405020304" pitchFamily="18" charset="0"/>
            </a:endParaRPr>
          </a:p>
          <a:p>
            <a:pPr algn="just"/>
            <a:r>
              <a:rPr lang="en-IN" sz="2000" b="1" dirty="0">
                <a:solidFill>
                  <a:srgbClr val="C00000"/>
                </a:solidFill>
                <a:latin typeface="Times New Roman" panose="02020603050405020304" pitchFamily="18" charset="0"/>
                <a:cs typeface="Times New Roman" panose="02020603050405020304" pitchFamily="18" charset="0"/>
              </a:rPr>
              <a:t>ManagePurchaseComponent.java:</a:t>
            </a:r>
          </a:p>
          <a:p>
            <a:pPr algn="just"/>
            <a:r>
              <a:rPr lang="en-IN" sz="2000" b="1" dirty="0">
                <a:solidFill>
                  <a:srgbClr val="C00000"/>
                </a:solidFill>
                <a:latin typeface="Times New Roman" panose="02020603050405020304" pitchFamily="18" charset="0"/>
                <a:cs typeface="Times New Roman" panose="02020603050405020304" pitchFamily="18" charset="0"/>
              </a:rPr>
              <a:t> </a:t>
            </a:r>
          </a:p>
          <a:p>
            <a:pPr algn="just"/>
            <a:r>
              <a:rPr lang="en-IN" dirty="0">
                <a:latin typeface="Times New Roman" panose="02020603050405020304" pitchFamily="18" charset="0"/>
                <a:cs typeface="Times New Roman" panose="02020603050405020304" pitchFamily="18" charset="0"/>
              </a:rPr>
              <a:t>This component could be part of a larger software architecture, such as a Spring-based application. It provide dependency injection and configuration for the purchase-related functionalities. By separating concerns and promoting modularity, this component contributes to a more maintainable and scalable system, allowing different parts of the application to interact seamlessly.</a:t>
            </a:r>
          </a:p>
          <a:p>
            <a:pPr algn="just"/>
            <a:endParaRPr lang="en-IN" dirty="0">
              <a:latin typeface="Times New Roman" panose="02020603050405020304" pitchFamily="18" charset="0"/>
              <a:cs typeface="Times New Roman" panose="02020603050405020304" pitchFamily="18" charset="0"/>
            </a:endParaRPr>
          </a:p>
          <a:p>
            <a:pPr algn="just"/>
            <a:r>
              <a:rPr lang="en-IN" sz="2000" b="1" dirty="0">
                <a:solidFill>
                  <a:srgbClr val="C00000"/>
                </a:solidFill>
                <a:latin typeface="Times New Roman" panose="02020603050405020304" pitchFamily="18" charset="0"/>
                <a:cs typeface="Times New Roman" panose="02020603050405020304" pitchFamily="18" charset="0"/>
              </a:rPr>
              <a:t>ManagePurchaseRepository.java: </a:t>
            </a:r>
          </a:p>
          <a:p>
            <a:pPr algn="just"/>
            <a:endParaRPr lang="en-IN" sz="2000" b="1" dirty="0">
              <a:solidFill>
                <a:srgbClr val="C00000"/>
              </a:solidFill>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This component represents the interface between the application and the data storage layer. It handles tasks such as storing and retrieving purchase-related data, order history, payment details, and customer information. </a:t>
            </a:r>
          </a:p>
        </p:txBody>
      </p:sp>
    </p:spTree>
    <p:extLst>
      <p:ext uri="{BB962C8B-B14F-4D97-AF65-F5344CB8AC3E}">
        <p14:creationId xmlns:p14="http://schemas.microsoft.com/office/powerpoint/2010/main" val="160235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2902C8-E1D4-5EF4-1BA7-FC516E2EB6CB}"/>
              </a:ext>
            </a:extLst>
          </p:cNvPr>
          <p:cNvPicPr>
            <a:picLocks noChangeAspect="1"/>
          </p:cNvPicPr>
          <p:nvPr/>
        </p:nvPicPr>
        <p:blipFill rotWithShape="1">
          <a:blip r:embed="rId2"/>
          <a:srcRect b="10834"/>
          <a:stretch/>
        </p:blipFill>
        <p:spPr>
          <a:xfrm>
            <a:off x="1738648" y="882327"/>
            <a:ext cx="8229600" cy="5222259"/>
          </a:xfrm>
          <a:prstGeom prst="rect">
            <a:avLst/>
          </a:prstGeom>
        </p:spPr>
      </p:pic>
    </p:spTree>
    <p:extLst>
      <p:ext uri="{BB962C8B-B14F-4D97-AF65-F5344CB8AC3E}">
        <p14:creationId xmlns:p14="http://schemas.microsoft.com/office/powerpoint/2010/main" val="202919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8B1DC3-FB6C-B961-5A33-9A65C393CDBB}"/>
              </a:ext>
            </a:extLst>
          </p:cNvPr>
          <p:cNvSpPr txBox="1"/>
          <p:nvPr/>
        </p:nvSpPr>
        <p:spPr>
          <a:xfrm>
            <a:off x="1482211" y="1508006"/>
            <a:ext cx="8556523" cy="1323439"/>
          </a:xfrm>
          <a:prstGeom prst="rect">
            <a:avLst/>
          </a:prstGeom>
          <a:noFill/>
          <a:ln>
            <a:noFill/>
          </a:ln>
        </p:spPr>
        <p:txBody>
          <a:bodyPr wrap="square">
            <a:spAutoFit/>
          </a:bodyPr>
          <a:lstStyle/>
          <a:p>
            <a:pPr algn="just"/>
            <a:r>
              <a:rPr lang="en-US" sz="2000" dirty="0">
                <a:latin typeface="Times New Roman" panose="02020603050405020304" pitchFamily="18" charset="0"/>
                <a:cs typeface="Times New Roman" panose="02020603050405020304" pitchFamily="18" charset="0"/>
              </a:rPr>
              <a:t>The home page in the application. It would contain the layout, design, and interactive elements that users see when they first open the app. It might display featured restaurants, search options, and other key components to help users navigate the platform.</a:t>
            </a:r>
            <a:endParaRPr lang="en-IN"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986070D-2D72-2A7F-C521-DA73241FE80E}"/>
              </a:ext>
            </a:extLst>
          </p:cNvPr>
          <p:cNvSpPr/>
          <p:nvPr/>
        </p:nvSpPr>
        <p:spPr>
          <a:xfrm>
            <a:off x="1482211" y="984786"/>
            <a:ext cx="1101585" cy="523220"/>
          </a:xfrm>
          <a:prstGeom prst="rect">
            <a:avLst/>
          </a:prstGeom>
          <a:noFill/>
        </p:spPr>
        <p:txBody>
          <a:bodyPr wrap="none" lIns="91440" tIns="45720" rIns="91440" bIns="45720">
            <a:spAutoFit/>
          </a:bodyPr>
          <a:lstStyle/>
          <a:p>
            <a:pPr algn="ctr"/>
            <a:r>
              <a:rPr lang="en-US" sz="2800"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a:t>
            </a:r>
            <a:r>
              <a:rPr lang="en-US" sz="2800"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ome</a:t>
            </a:r>
            <a:endParaRPr lang="en-IN" sz="2800" b="1" cap="none" spc="0" dirty="0">
              <a:ln w="0"/>
              <a:solidFill>
                <a:srgbClr val="C00000"/>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D8766DA8-6FFE-83D5-F540-BBB2B8C7B7FD}"/>
              </a:ext>
            </a:extLst>
          </p:cNvPr>
          <p:cNvPicPr>
            <a:picLocks noChangeAspect="1"/>
          </p:cNvPicPr>
          <p:nvPr/>
        </p:nvPicPr>
        <p:blipFill>
          <a:blip r:embed="rId2"/>
          <a:stretch>
            <a:fillRect/>
          </a:stretch>
        </p:blipFill>
        <p:spPr>
          <a:xfrm>
            <a:off x="1482211" y="2967148"/>
            <a:ext cx="8556523" cy="3807277"/>
          </a:xfrm>
          <a:prstGeom prst="rect">
            <a:avLst/>
          </a:prstGeom>
        </p:spPr>
      </p:pic>
    </p:spTree>
    <p:extLst>
      <p:ext uri="{BB962C8B-B14F-4D97-AF65-F5344CB8AC3E}">
        <p14:creationId xmlns:p14="http://schemas.microsoft.com/office/powerpoint/2010/main" val="220110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EE9C0B-237D-BB78-A2CF-41EAE08530F5}"/>
              </a:ext>
            </a:extLst>
          </p:cNvPr>
          <p:cNvSpPr txBox="1"/>
          <p:nvPr/>
        </p:nvSpPr>
        <p:spPr>
          <a:xfrm>
            <a:off x="1237634" y="1094710"/>
            <a:ext cx="9764663" cy="3139321"/>
          </a:xfrm>
          <a:prstGeom prst="rect">
            <a:avLst/>
          </a:prstGeom>
          <a:noFill/>
          <a:ln>
            <a:noFill/>
          </a:ln>
        </p:spPr>
        <p:txBody>
          <a:bodyPr wrap="square">
            <a:spAutoFit/>
          </a:bodyPr>
          <a:lstStyle/>
          <a:p>
            <a:pPr>
              <a:lnSpc>
                <a:spcPct val="150000"/>
              </a:lnSpc>
            </a:pPr>
            <a:r>
              <a:rPr lang="en-US" sz="2400" b="1" dirty="0">
                <a:solidFill>
                  <a:srgbClr val="C00000"/>
                </a:solidFill>
                <a:latin typeface="Times New Roman" panose="02020603050405020304" pitchFamily="18" charset="0"/>
                <a:cs typeface="Times New Roman" panose="02020603050405020304" pitchFamily="18" charset="0"/>
              </a:rPr>
              <a:t>Header:</a:t>
            </a:r>
          </a:p>
          <a:p>
            <a:pPr algn="just">
              <a:lnSpc>
                <a:spcPct val="150000"/>
              </a:lnSpc>
            </a:pPr>
            <a:r>
              <a:rPr lang="en-US" dirty="0">
                <a:latin typeface="Times New Roman" panose="02020603050405020304" pitchFamily="18" charset="0"/>
                <a:cs typeface="Times New Roman" panose="02020603050405020304" pitchFamily="18" charset="0"/>
              </a:rPr>
              <a:t>The header is a key interface element located at the top of the website or app. It typically contains navigation links, a logo, and user-related options like login, signup, or account settings. In the context of an online food delivery system, the header would allow users to easily navigate to different sections of the platform, such as exploring restaurants, accessing their cart, managing their profile, or searching for specific food items. </a:t>
            </a:r>
          </a:p>
          <a:p>
            <a:pPr>
              <a:lnSpc>
                <a:spcPct val="150000"/>
              </a:lnSpc>
            </a:pP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915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9819"/>
          <a:stretch/>
        </p:blipFill>
        <p:spPr bwMode="auto">
          <a:xfrm>
            <a:off x="412123" y="2812184"/>
            <a:ext cx="11342717" cy="1025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380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645" y="1112703"/>
            <a:ext cx="9143999" cy="5142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791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039" y="906642"/>
            <a:ext cx="9311425" cy="523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425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F1F92C-1355-2E69-E06C-73E8F69811AB}"/>
              </a:ext>
            </a:extLst>
          </p:cNvPr>
          <p:cNvSpPr/>
          <p:nvPr/>
        </p:nvSpPr>
        <p:spPr>
          <a:xfrm>
            <a:off x="1516373" y="1488115"/>
            <a:ext cx="2492990" cy="461665"/>
          </a:xfrm>
          <a:prstGeom prst="rect">
            <a:avLst/>
          </a:prstGeom>
          <a:noFill/>
        </p:spPr>
        <p:txBody>
          <a:bodyPr wrap="none" lIns="91440" tIns="45720" rIns="91440" bIns="45720">
            <a:spAutoFit/>
          </a:bodyPr>
          <a:lstStyle/>
          <a:p>
            <a:pPr algn="ctr"/>
            <a:r>
              <a:rPr lang="en-US" sz="2400"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Forgot Password </a:t>
            </a:r>
          </a:p>
        </p:txBody>
      </p:sp>
      <p:sp>
        <p:nvSpPr>
          <p:cNvPr id="4" name="TextBox 3">
            <a:extLst>
              <a:ext uri="{FF2B5EF4-FFF2-40B4-BE49-F238E27FC236}">
                <a16:creationId xmlns:a16="http://schemas.microsoft.com/office/drawing/2014/main" id="{6126319C-7F8F-4465-FF41-06ECE33115BB}"/>
              </a:ext>
            </a:extLst>
          </p:cNvPr>
          <p:cNvSpPr txBox="1"/>
          <p:nvPr/>
        </p:nvSpPr>
        <p:spPr>
          <a:xfrm>
            <a:off x="1516373" y="1949780"/>
            <a:ext cx="9417098" cy="3331938"/>
          </a:xfrm>
          <a:prstGeom prst="rect">
            <a:avLst/>
          </a:prstGeom>
          <a:noFill/>
          <a:ln>
            <a:noFill/>
          </a:ln>
        </p:spPr>
        <p:txBody>
          <a:bodyPr wrap="square">
            <a:spAutoFit/>
          </a:bodyPr>
          <a:lstStyle/>
          <a:p>
            <a:pPr marL="285750" indent="-285750" algn="just">
              <a:lnSpc>
                <a:spcPct val="2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The "Forgot Password" feature on an online food delivery website allows users who have forgotten their login credentials to reset their password. </a:t>
            </a:r>
          </a:p>
          <a:p>
            <a:pPr marL="285750" indent="-285750" algn="just">
              <a:lnSpc>
                <a:spcPct val="2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When users click on this option, they typically receive a password reset link via email or SMS. </a:t>
            </a:r>
          </a:p>
          <a:p>
            <a:pPr marL="285750" indent="-285750" algn="just">
              <a:lnSpc>
                <a:spcPct val="2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This link directs them to a secure page where they can enter a new password. </a:t>
            </a:r>
          </a:p>
          <a:p>
            <a:pPr marL="285750" indent="-285750" algn="just">
              <a:lnSpc>
                <a:spcPct val="20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This process ensures that users can regain access to their accounts and continue using the food delivery service without creating a new account.</a:t>
            </a:r>
          </a:p>
        </p:txBody>
      </p:sp>
    </p:spTree>
    <p:extLst>
      <p:ext uri="{BB962C8B-B14F-4D97-AF65-F5344CB8AC3E}">
        <p14:creationId xmlns:p14="http://schemas.microsoft.com/office/powerpoint/2010/main" val="146382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792" y="1531552"/>
            <a:ext cx="11101588" cy="5039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048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444737-DA67-D709-0B78-2AF5A8777591}"/>
              </a:ext>
            </a:extLst>
          </p:cNvPr>
          <p:cNvSpPr txBox="1"/>
          <p:nvPr/>
        </p:nvSpPr>
        <p:spPr>
          <a:xfrm>
            <a:off x="909735" y="1368910"/>
            <a:ext cx="9316616" cy="4708981"/>
          </a:xfrm>
          <a:prstGeom prst="rect">
            <a:avLst/>
          </a:prstGeom>
          <a:noFill/>
          <a:ln>
            <a:noFill/>
          </a:ln>
        </p:spPr>
        <p:txBody>
          <a:bodyPr wrap="square">
            <a:spAutoFit/>
          </a:bodyPr>
          <a:lstStyle/>
          <a:p>
            <a:pPr marL="982980" indent="-342900">
              <a:buFont typeface="Wingdings" panose="05000000000000000000" pitchFamily="2" charset="2"/>
              <a:buChar char="Ø"/>
            </a:pPr>
            <a:r>
              <a:rPr lang="en-US" altLang="en-IN"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In this project, we have created a full-stack web application called Online Food Delivery </a:t>
            </a:r>
            <a:r>
              <a:rPr lang="en-US" altLang="en-IN" sz="2000" dirty="0">
                <a:latin typeface="Times New Roman" panose="02020603050405020304" pitchFamily="18" charset="0"/>
                <a:cs typeface="Times New Roman" panose="02020603050405020304" pitchFamily="18" charset="0"/>
              </a:rPr>
              <a:t>Application</a:t>
            </a:r>
            <a:r>
              <a:rPr lang="en-IN" sz="2000" dirty="0">
                <a:latin typeface="Times New Roman" panose="02020603050405020304" pitchFamily="18" charset="0"/>
                <a:cs typeface="Times New Roman" panose="02020603050405020304" pitchFamily="18" charset="0"/>
              </a:rPr>
              <a:t>.</a:t>
            </a:r>
          </a:p>
          <a:p>
            <a:pPr marL="982980" indent="-34290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98298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mn-ea"/>
              </a:rPr>
              <a:t>In this Application we can Order food items of different cuisines from a restaurant</a:t>
            </a:r>
            <a:endParaRPr lang="en-IN" sz="2000" dirty="0">
              <a:latin typeface="Times New Roman" panose="02020603050405020304" pitchFamily="18" charset="0"/>
              <a:cs typeface="Times New Roman" panose="02020603050405020304" pitchFamily="18" charset="0"/>
            </a:endParaRPr>
          </a:p>
          <a:p>
            <a:pPr marL="982980" indent="-34290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982980" indent="-342900">
              <a:buFont typeface="Wingdings" panose="05000000000000000000" pitchFamily="2" charset="2"/>
              <a:buChar char="Ø"/>
            </a:pPr>
            <a:r>
              <a:rPr lang="en-US" altLang="en-IN"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We have used spring-boot for the backend, angular for the frontend, and MySQL for the database.</a:t>
            </a:r>
          </a:p>
          <a:p>
            <a:pPr marL="982980" indent="-34290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982980" indent="-342900">
              <a:buFont typeface="Wingdings" panose="05000000000000000000" pitchFamily="2" charset="2"/>
              <a:buChar char="Ø"/>
            </a:pPr>
            <a:r>
              <a:rPr lang="en-US" altLang="en-IN"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In this, users can signup/login and order food through online .</a:t>
            </a:r>
          </a:p>
          <a:p>
            <a:pPr marL="640080"/>
            <a:endParaRPr lang="en-IN" sz="2000" dirty="0">
              <a:latin typeface="Times New Roman" panose="02020603050405020304" pitchFamily="18" charset="0"/>
              <a:cs typeface="Times New Roman" panose="02020603050405020304" pitchFamily="18" charset="0"/>
            </a:endParaRPr>
          </a:p>
          <a:p>
            <a:pPr marL="98298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Admin can log in and do all the crud operations on products, customers, and purchases. </a:t>
            </a:r>
          </a:p>
          <a:p>
            <a:pPr marL="982980" indent="-34290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982980" indent="-342900">
              <a:buFont typeface="Wingdings" panose="05000000000000000000" pitchFamily="2" charset="2"/>
              <a:buChar char="Ø"/>
            </a:pPr>
            <a:r>
              <a:rPr lang="en-US" altLang="en-IN" sz="2000" dirty="0">
                <a:latin typeface="Times New Roman" panose="02020603050405020304" pitchFamily="18" charset="0"/>
                <a:cs typeface="Times New Roman" panose="02020603050405020304" pitchFamily="18" charset="0"/>
              </a:rPr>
              <a:t>Cashless Transactions can be Made</a:t>
            </a:r>
          </a:p>
        </p:txBody>
      </p:sp>
      <p:sp>
        <p:nvSpPr>
          <p:cNvPr id="5" name="Rectangle 4">
            <a:extLst>
              <a:ext uri="{FF2B5EF4-FFF2-40B4-BE49-F238E27FC236}">
                <a16:creationId xmlns:a16="http://schemas.microsoft.com/office/drawing/2014/main" id="{1B44A133-AC4F-F9CD-7321-D1D41E9E8AB0}"/>
              </a:ext>
            </a:extLst>
          </p:cNvPr>
          <p:cNvSpPr/>
          <p:nvPr/>
        </p:nvSpPr>
        <p:spPr>
          <a:xfrm>
            <a:off x="4391353" y="780109"/>
            <a:ext cx="2140330" cy="523220"/>
          </a:xfrm>
          <a:prstGeom prst="rect">
            <a:avLst/>
          </a:prstGeom>
          <a:noFill/>
        </p:spPr>
        <p:txBody>
          <a:bodyPr wrap="none" lIns="91440" tIns="45720" rIns="91440" bIns="45720">
            <a:spAutoFit/>
          </a:bodyPr>
          <a:lstStyle/>
          <a:p>
            <a:pPr algn="ctr"/>
            <a:r>
              <a:rPr lang="en-IN" sz="2800" b="1" cap="none" spc="0" dirty="0">
                <a:ln w="0"/>
                <a:solidFill>
                  <a:srgbClr val="C00000"/>
                </a:solidFill>
                <a:effectLst/>
                <a:latin typeface="Times New Roman" panose="02020603050405020304" pitchFamily="18" charset="0"/>
                <a:cs typeface="Times New Roman" panose="02020603050405020304" pitchFamily="18" charset="0"/>
              </a:rPr>
              <a:t>ABSTRACT</a:t>
            </a:r>
            <a:endParaRPr lang="en-IN" sz="2800" b="1" cap="none" spc="0" dirty="0">
              <a:ln w="0"/>
              <a:solidFill>
                <a:srgbClr val="C00000"/>
              </a:solidFill>
              <a:effectLst/>
            </a:endParaRPr>
          </a:p>
        </p:txBody>
      </p:sp>
    </p:spTree>
    <p:extLst>
      <p:ext uri="{BB962C8B-B14F-4D97-AF65-F5344CB8AC3E}">
        <p14:creationId xmlns:p14="http://schemas.microsoft.com/office/powerpoint/2010/main" val="355094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39B0C6-97EE-9E45-EF39-3D985186BA09}"/>
              </a:ext>
            </a:extLst>
          </p:cNvPr>
          <p:cNvSpPr txBox="1"/>
          <p:nvPr/>
        </p:nvSpPr>
        <p:spPr>
          <a:xfrm>
            <a:off x="1111045" y="770245"/>
            <a:ext cx="9969909" cy="5998052"/>
          </a:xfrm>
          <a:prstGeom prst="rect">
            <a:avLst/>
          </a:prstGeom>
          <a:noFill/>
          <a:ln>
            <a:noFill/>
          </a:ln>
        </p:spPr>
        <p:txBody>
          <a:bodyPr wrap="square">
            <a:spAutoFit/>
          </a:bodyPr>
          <a:lstStyle/>
          <a:p>
            <a:pPr algn="just">
              <a:lnSpc>
                <a:spcPct val="150000"/>
              </a:lnSpc>
            </a:pPr>
            <a:r>
              <a:rPr lang="en-US" sz="2000" b="1" dirty="0">
                <a:solidFill>
                  <a:srgbClr val="C00000"/>
                </a:solidFill>
                <a:latin typeface="Times New Roman" panose="02020603050405020304" pitchFamily="18" charset="0"/>
                <a:cs typeface="Times New Roman" panose="02020603050405020304" pitchFamily="18" charset="0"/>
              </a:rPr>
              <a:t>Product.java:</a:t>
            </a:r>
          </a:p>
          <a:p>
            <a:pPr algn="just">
              <a:lnSpc>
                <a:spcPct val="150000"/>
              </a:lnSpc>
            </a:pPr>
            <a:r>
              <a:rPr lang="en-US" dirty="0">
                <a:latin typeface="Times New Roman" panose="02020603050405020304" pitchFamily="18" charset="0"/>
                <a:cs typeface="Times New Roman" panose="02020603050405020304" pitchFamily="18" charset="0"/>
              </a:rPr>
              <a:t>This class likely represents individual food items or products available for purchase on the platform. It may contain attributes like a unique identifier, name, description, price, image, and possibly other relevant information.</a:t>
            </a:r>
          </a:p>
          <a:p>
            <a:pPr algn="just">
              <a:lnSpc>
                <a:spcPct val="150000"/>
              </a:lnSpc>
            </a:pPr>
            <a:r>
              <a:rPr lang="en-US" sz="2000" b="1" dirty="0">
                <a:solidFill>
                  <a:srgbClr val="C00000"/>
                </a:solidFill>
                <a:latin typeface="Times New Roman" panose="02020603050405020304" pitchFamily="18" charset="0"/>
                <a:cs typeface="Times New Roman" panose="02020603050405020304" pitchFamily="18" charset="0"/>
              </a:rPr>
              <a:t>ProductComponent.java: </a:t>
            </a:r>
          </a:p>
          <a:p>
            <a:pPr algn="just">
              <a:lnSpc>
                <a:spcPct val="150000"/>
              </a:lnSpc>
            </a:pPr>
            <a:r>
              <a:rPr lang="en-US" dirty="0">
                <a:latin typeface="Times New Roman" panose="02020603050405020304" pitchFamily="18" charset="0"/>
                <a:cs typeface="Times New Roman" panose="02020603050405020304" pitchFamily="18" charset="0"/>
              </a:rPr>
              <a:t>This class is used to model different components or ingredients that make up a product. It could be part of a more complex product structure, allowing customization of food items based on user preferences. For example, if a user can build their own burger, this class might define components like patty, bun, cheese, etc.</a:t>
            </a:r>
          </a:p>
          <a:p>
            <a:pPr algn="just">
              <a:lnSpc>
                <a:spcPct val="150000"/>
              </a:lnSpc>
            </a:pPr>
            <a:r>
              <a:rPr lang="en-US" sz="2000" b="1" dirty="0">
                <a:solidFill>
                  <a:srgbClr val="C00000"/>
                </a:solidFill>
                <a:latin typeface="Times New Roman" panose="02020603050405020304" pitchFamily="18" charset="0"/>
                <a:cs typeface="Times New Roman" panose="02020603050405020304" pitchFamily="18" charset="0"/>
              </a:rPr>
              <a:t>ProductRepository.java:</a:t>
            </a:r>
          </a:p>
          <a:p>
            <a:pPr algn="just">
              <a:lnSpc>
                <a:spcPct val="150000"/>
              </a:lnSpc>
            </a:pPr>
            <a:r>
              <a:rPr lang="en-US" dirty="0">
                <a:latin typeface="Times New Roman" panose="02020603050405020304" pitchFamily="18" charset="0"/>
                <a:cs typeface="Times New Roman" panose="02020603050405020304" pitchFamily="18" charset="0"/>
              </a:rPr>
              <a:t>This class could serve as a repository or storage for managing and accessing product data. It might handle operations such as adding, updating, deleting, and retrieving product information from a database or data store. This is an important component for the system to efficiently manage and display the available food items to users.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24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9F8F00-8793-420F-A3DE-FC8EAA20C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240"/>
            <a:ext cx="12192000" cy="6065520"/>
          </a:xfrm>
          <a:prstGeom prst="rect">
            <a:avLst/>
          </a:prstGeom>
        </p:spPr>
      </p:pic>
    </p:spTree>
    <p:extLst>
      <p:ext uri="{BB962C8B-B14F-4D97-AF65-F5344CB8AC3E}">
        <p14:creationId xmlns:p14="http://schemas.microsoft.com/office/powerpoint/2010/main" val="364763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1651591"/>
            <a:ext cx="6096000" cy="3554819"/>
          </a:xfrm>
          <a:prstGeom prst="rect">
            <a:avLst/>
          </a:prstGeom>
        </p:spPr>
        <p:txBody>
          <a:bodyPr>
            <a:spAutoFit/>
          </a:bodyPr>
          <a:lstStyle/>
          <a:p>
            <a:pPr>
              <a:lnSpc>
                <a:spcPct val="150000"/>
              </a:lnSpc>
            </a:pPr>
            <a:r>
              <a:rPr lang="en-US" sz="2400" b="1" dirty="0">
                <a:solidFill>
                  <a:srgbClr val="C00000"/>
                </a:solidFill>
                <a:latin typeface="Times New Roman" panose="02020603050405020304" pitchFamily="18" charset="0"/>
                <a:cs typeface="Times New Roman" panose="02020603050405020304" pitchFamily="18" charset="0"/>
              </a:rPr>
              <a:t>Cart: </a:t>
            </a:r>
          </a:p>
          <a:p>
            <a:pPr algn="just">
              <a:lnSpc>
                <a:spcPct val="150000"/>
              </a:lnSpc>
            </a:pPr>
            <a:r>
              <a:rPr lang="en-US" dirty="0">
                <a:latin typeface="Times New Roman" panose="02020603050405020304" pitchFamily="18" charset="0"/>
                <a:cs typeface="Times New Roman" panose="02020603050405020304" pitchFamily="18" charset="0"/>
              </a:rPr>
              <a:t>The cart is a virtual representation of the user's selected items for purchase. In online food delivery, the cart enables users to add food items they wish to order. It displays the names, quantities, and often prices of the selected items. Users can review their cart before proceeding to checkout, make modifications such as adding or removing items, and see an estimated total cost</a:t>
            </a:r>
            <a:endParaRPr lang="en-IN" dirty="0"/>
          </a:p>
        </p:txBody>
      </p:sp>
    </p:spTree>
    <p:extLst>
      <p:ext uri="{BB962C8B-B14F-4D97-AF65-F5344CB8AC3E}">
        <p14:creationId xmlns:p14="http://schemas.microsoft.com/office/powerpoint/2010/main" val="4430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53DCA5-60C6-19AE-EA3D-9F68550B6D16}"/>
              </a:ext>
            </a:extLst>
          </p:cNvPr>
          <p:cNvSpPr txBox="1"/>
          <p:nvPr/>
        </p:nvSpPr>
        <p:spPr>
          <a:xfrm>
            <a:off x="1413386" y="1662779"/>
            <a:ext cx="8939982" cy="2806987"/>
          </a:xfrm>
          <a:prstGeom prst="rect">
            <a:avLst/>
          </a:prstGeom>
          <a:noFill/>
          <a:ln>
            <a:noFill/>
          </a:ln>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Cart.java is likely a Java class that represents the concept of a user's shopping cart in an online food delivery system. This class would typically contain attributes and methods related to managing the items a user has selected for purchase. It might store information such as the items in the cart, their quantities, prices, and any customizations. The class could also include methods to add, remove, or modify items in the cart.</a:t>
            </a:r>
            <a:endParaRPr lang="en-IN"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FC36E0A-B560-535D-6858-EC4EBAA6AC6E}"/>
              </a:ext>
            </a:extLst>
          </p:cNvPr>
          <p:cNvSpPr/>
          <p:nvPr/>
        </p:nvSpPr>
        <p:spPr>
          <a:xfrm>
            <a:off x="1413386" y="1201114"/>
            <a:ext cx="1518365" cy="461665"/>
          </a:xfrm>
          <a:prstGeom prst="rect">
            <a:avLst/>
          </a:prstGeom>
          <a:noFill/>
        </p:spPr>
        <p:txBody>
          <a:bodyPr wrap="none" lIns="91440" tIns="45720" rIns="91440" bIns="45720">
            <a:spAutoFit/>
          </a:bodyPr>
          <a:lstStyle/>
          <a:p>
            <a:pPr algn="ctr"/>
            <a:r>
              <a:rPr lang="en-US" sz="2400"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Cart.java </a:t>
            </a:r>
            <a:endParaRPr lang="en-IN" sz="2400" b="1" cap="none" spc="0" dirty="0">
              <a:ln w="0"/>
              <a:solidFill>
                <a:srgbClr val="C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6327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6D7E43-44DB-F4FD-F044-6EE6C9372F62}"/>
              </a:ext>
            </a:extLst>
          </p:cNvPr>
          <p:cNvSpPr txBox="1"/>
          <p:nvPr/>
        </p:nvSpPr>
        <p:spPr>
          <a:xfrm>
            <a:off x="911942" y="1271393"/>
            <a:ext cx="10041193" cy="4659224"/>
          </a:xfrm>
          <a:prstGeom prst="rect">
            <a:avLst/>
          </a:prstGeom>
          <a:noFill/>
          <a:ln>
            <a:noFill/>
          </a:ln>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CartController.java is probably a Java class that acts as a controller in the backend of the online food delivery system. Its role is to handle interactions related to the cart functionality. This includes receiving requests from the user interface, processing them, and communicating with the </a:t>
            </a:r>
            <a:r>
              <a:rPr lang="en-US" dirty="0" err="1">
                <a:latin typeface="Times New Roman" panose="02020603050405020304" pitchFamily="18" charset="0"/>
                <a:cs typeface="Times New Roman" panose="02020603050405020304" pitchFamily="18" charset="0"/>
              </a:rPr>
              <a:t>CartRepository</a:t>
            </a:r>
            <a:r>
              <a:rPr lang="en-US" dirty="0">
                <a:latin typeface="Times New Roman" panose="02020603050405020304" pitchFamily="18" charset="0"/>
                <a:cs typeface="Times New Roman" panose="02020603050405020304" pitchFamily="18" charset="0"/>
              </a:rPr>
              <a:t> (or database) to retrieve or update cart-related data. The controller might include methods to add items to the cart, update quantities, remove items, and handle other cart-related actions. </a:t>
            </a:r>
          </a:p>
          <a:p>
            <a:pPr algn="just">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sz="2000" b="1" dirty="0">
                <a:solidFill>
                  <a:srgbClr val="C00000"/>
                </a:solidFill>
                <a:latin typeface="Times New Roman" panose="02020603050405020304" pitchFamily="18" charset="0"/>
                <a:cs typeface="Times New Roman" panose="02020603050405020304" pitchFamily="18" charset="0"/>
              </a:rPr>
              <a:t>CartRepository.java:</a:t>
            </a:r>
          </a:p>
          <a:p>
            <a:pPr>
              <a:lnSpc>
                <a:spcPct val="150000"/>
              </a:lnSpc>
            </a:pPr>
            <a:r>
              <a:rPr lang="en-US" dirty="0">
                <a:latin typeface="Times New Roman" panose="02020603050405020304" pitchFamily="18" charset="0"/>
                <a:cs typeface="Times New Roman" panose="02020603050405020304" pitchFamily="18" charset="0"/>
              </a:rPr>
              <a:t> The CartRepository.java is likely a component responsible for managing the storage and retrieval of cart-related data in a database or other data storage system. It provides an abstraction layer for interacting with the underlying data storage, allowing the application to perform CRUD (Create, Read, Update, Delete) operations on cart-related information</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E609A2D-9023-DBAE-08B5-34BFB85B0045}"/>
              </a:ext>
            </a:extLst>
          </p:cNvPr>
          <p:cNvSpPr txBox="1"/>
          <p:nvPr/>
        </p:nvSpPr>
        <p:spPr>
          <a:xfrm>
            <a:off x="911942" y="871283"/>
            <a:ext cx="6110748" cy="400110"/>
          </a:xfrm>
          <a:prstGeom prst="rect">
            <a:avLst/>
          </a:prstGeom>
          <a:noFill/>
          <a:ln>
            <a:noFill/>
          </a:ln>
        </p:spPr>
        <p:txBody>
          <a:bodyPr wrap="square">
            <a:spAutoFit/>
          </a:bodyPr>
          <a:lstStyle/>
          <a:p>
            <a:r>
              <a:rPr lang="en-IN" sz="2000" b="1" dirty="0">
                <a:solidFill>
                  <a:srgbClr val="C00000"/>
                </a:solidFill>
                <a:latin typeface="Times New Roman" panose="02020603050405020304" pitchFamily="18" charset="0"/>
                <a:cs typeface="Times New Roman" panose="02020603050405020304" pitchFamily="18" charset="0"/>
              </a:rPr>
              <a:t>CartController.java </a:t>
            </a:r>
          </a:p>
        </p:txBody>
      </p:sp>
    </p:spTree>
    <p:extLst>
      <p:ext uri="{BB962C8B-B14F-4D97-AF65-F5344CB8AC3E}">
        <p14:creationId xmlns:p14="http://schemas.microsoft.com/office/powerpoint/2010/main" val="203030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577" y="1077775"/>
            <a:ext cx="11824380" cy="494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893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046E92-8071-DC8A-D29F-A30CFE7A8013}"/>
              </a:ext>
            </a:extLst>
          </p:cNvPr>
          <p:cNvSpPr txBox="1"/>
          <p:nvPr/>
        </p:nvSpPr>
        <p:spPr>
          <a:xfrm>
            <a:off x="1602043" y="1180152"/>
            <a:ext cx="8987914" cy="4070602"/>
          </a:xfrm>
          <a:prstGeom prst="rect">
            <a:avLst/>
          </a:prstGeom>
          <a:noFill/>
          <a:ln>
            <a:noFill/>
          </a:ln>
        </p:spPr>
        <p:txBody>
          <a:bodyPr wrap="square">
            <a:spAutoFit/>
          </a:bodyPr>
          <a:lstStyle/>
          <a:p>
            <a:pPr algn="just">
              <a:lnSpc>
                <a:spcPct val="200000"/>
              </a:lnSpc>
            </a:pPr>
            <a:r>
              <a:rPr lang="en-US" dirty="0">
                <a:latin typeface="Times New Roman" panose="02020603050405020304" pitchFamily="18" charset="0"/>
                <a:cs typeface="Times New Roman" panose="02020603050405020304" pitchFamily="18" charset="0"/>
              </a:rPr>
              <a:t> </a:t>
            </a:r>
            <a:r>
              <a:rPr lang="en-US" sz="2400" b="1" dirty="0">
                <a:solidFill>
                  <a:srgbClr val="C00000"/>
                </a:solidFill>
                <a:latin typeface="Times New Roman" panose="02020603050405020304" pitchFamily="18" charset="0"/>
                <a:cs typeface="Times New Roman" panose="02020603050405020304" pitchFamily="18" charset="0"/>
              </a:rPr>
              <a:t>Order Summary</a:t>
            </a:r>
          </a:p>
          <a:p>
            <a:pPr marL="285750" indent="-28575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an online food delivery system, an order summary provides a concise overview of a customer's selected items and their details before finalizing the purchase. </a:t>
            </a:r>
          </a:p>
          <a:p>
            <a:pPr marL="285750" indent="-28575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typically includes information such as the names of the dishes, quantities, prices, any applied discounts , subtotal, Transaction id, delivery fees, and the grand total. </a:t>
            </a:r>
          </a:p>
          <a:p>
            <a:pPr marL="285750" indent="-28575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summary allows users to review their order before proceeding to payment, ensuring accuracy and transparency in the transaction process.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586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04" y="1210535"/>
            <a:ext cx="11913718" cy="5515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700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C5F522-0CDE-F6A5-8F7A-5E4A164B746C}"/>
              </a:ext>
            </a:extLst>
          </p:cNvPr>
          <p:cNvSpPr txBox="1"/>
          <p:nvPr/>
        </p:nvSpPr>
        <p:spPr>
          <a:xfrm>
            <a:off x="1238864" y="1407606"/>
            <a:ext cx="9714271" cy="3920560"/>
          </a:xfrm>
          <a:prstGeom prst="rect">
            <a:avLst/>
          </a:prstGeom>
          <a:noFill/>
          <a:ln>
            <a:noFill/>
          </a:ln>
        </p:spPr>
        <p:txBody>
          <a:bodyPr wrap="square">
            <a:spAutoFit/>
          </a:bodyPr>
          <a:lstStyle/>
          <a:p>
            <a:pPr algn="just">
              <a:lnSpc>
                <a:spcPct val="150000"/>
              </a:lnSpc>
            </a:pPr>
            <a:r>
              <a:rPr lang="en-IN" dirty="0">
                <a:latin typeface="Times New Roman" panose="02020603050405020304" pitchFamily="18" charset="0"/>
                <a:cs typeface="Times New Roman" panose="02020603050405020304" pitchFamily="18" charset="0"/>
              </a:rPr>
              <a:t> </a:t>
            </a:r>
            <a:r>
              <a:rPr lang="en-IN" sz="2400" b="1" dirty="0">
                <a:solidFill>
                  <a:srgbClr val="C00000"/>
                </a:solidFill>
                <a:latin typeface="Times New Roman" panose="02020603050405020304" pitchFamily="18" charset="0"/>
                <a:cs typeface="Times New Roman" panose="02020603050405020304" pitchFamily="18" charset="0"/>
              </a:rPr>
              <a:t>Payment Gateway</a:t>
            </a:r>
          </a:p>
          <a:p>
            <a:pPr marL="285750" indent="-285750" algn="just">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An payment gateway is a vital component of an online food delivery system website. </a:t>
            </a:r>
          </a:p>
          <a:p>
            <a:pPr marL="285750" indent="-285750" algn="just">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It serves as a secure bridge between the customer and the restaurant, facilitating the electronic transfer of funds for orders. </a:t>
            </a:r>
          </a:p>
          <a:p>
            <a:pPr marL="285750" indent="-285750" algn="just">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When a customer places an order, the payment gateway encrypts sensitive payment information, such as credit card details, to ensure confidentiality. </a:t>
            </a:r>
          </a:p>
          <a:p>
            <a:pPr marL="285750" indent="-285750" algn="just">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It processes the payment, verifies its authenticity, and notifies the website about the successful transaction. This seamless process ensures that customers can pay for their orders conveniently while maintaining the security of their financial data.</a:t>
            </a:r>
          </a:p>
        </p:txBody>
      </p:sp>
    </p:spTree>
    <p:extLst>
      <p:ext uri="{BB962C8B-B14F-4D97-AF65-F5344CB8AC3E}">
        <p14:creationId xmlns:p14="http://schemas.microsoft.com/office/powerpoint/2010/main" val="383911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963" y="941388"/>
            <a:ext cx="6954837" cy="516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84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D6B9DD-DB60-24CA-6FCF-B2CAA2BC7C1F}"/>
              </a:ext>
            </a:extLst>
          </p:cNvPr>
          <p:cNvSpPr/>
          <p:nvPr/>
        </p:nvSpPr>
        <p:spPr>
          <a:xfrm>
            <a:off x="4444813" y="821294"/>
            <a:ext cx="2257348" cy="523220"/>
          </a:xfrm>
          <a:prstGeom prst="rect">
            <a:avLst/>
          </a:prstGeom>
          <a:noFill/>
        </p:spPr>
        <p:txBody>
          <a:bodyPr wrap="none" lIns="91440" tIns="45720" rIns="91440" bIns="45720">
            <a:spAutoFit/>
          </a:bodyPr>
          <a:lstStyle/>
          <a:p>
            <a:pPr algn="ctr"/>
            <a:r>
              <a:rPr lang="en-IN" sz="2800" b="1" cap="none" spc="0" dirty="0">
                <a:ln w="0"/>
                <a:solidFill>
                  <a:srgbClr val="C00000"/>
                </a:solidFill>
                <a:effectLst/>
                <a:latin typeface="Times New Roman" panose="02020603050405020304" pitchFamily="18" charset="0"/>
                <a:cs typeface="Times New Roman" panose="02020603050405020304" pitchFamily="18" charset="0"/>
              </a:rPr>
              <a:t>OBJECTIVE</a:t>
            </a:r>
          </a:p>
        </p:txBody>
      </p:sp>
      <p:sp>
        <p:nvSpPr>
          <p:cNvPr id="5" name="TextBox 4">
            <a:extLst>
              <a:ext uri="{FF2B5EF4-FFF2-40B4-BE49-F238E27FC236}">
                <a16:creationId xmlns:a16="http://schemas.microsoft.com/office/drawing/2014/main" id="{145079DA-B731-1C66-423B-A0404CB16742}"/>
              </a:ext>
            </a:extLst>
          </p:cNvPr>
          <p:cNvSpPr txBox="1"/>
          <p:nvPr/>
        </p:nvSpPr>
        <p:spPr>
          <a:xfrm>
            <a:off x="1045029" y="1500683"/>
            <a:ext cx="10394301" cy="2934458"/>
          </a:xfrm>
          <a:prstGeom prst="rect">
            <a:avLst/>
          </a:prstGeom>
          <a:noFill/>
          <a:ln>
            <a:noFill/>
          </a:ln>
        </p:spPr>
        <p:txBody>
          <a:bodyPr wrap="square">
            <a:spAutoFit/>
          </a:bodyPr>
          <a:lstStyle/>
          <a:p>
            <a:pPr marL="342900" indent="-342900" algn="just">
              <a:lnSpc>
                <a:spcPct val="200000"/>
              </a:lnSpc>
              <a:buFont typeface="+mj-lt"/>
              <a:buAutoNum type="arabicPeriod"/>
            </a:pPr>
            <a:r>
              <a:rPr lang="en-US" sz="2400" b="0" i="0" dirty="0">
                <a:effectLst/>
                <a:latin typeface="Times New Roman" panose="02020603050405020304" pitchFamily="18" charset="0"/>
                <a:cs typeface="Times New Roman" panose="02020603050405020304" pitchFamily="18" charset="0"/>
              </a:rPr>
              <a:t>To provide a bug-free Online Food Delivery system to Users as well as Admin.</a:t>
            </a:r>
          </a:p>
          <a:p>
            <a:pPr marL="342900" indent="-342900" algn="just">
              <a:lnSpc>
                <a:spcPct val="200000"/>
              </a:lnSpc>
              <a:buFont typeface="+mj-lt"/>
              <a:buAutoNum type="arabicPeriod"/>
            </a:pPr>
            <a:r>
              <a:rPr lang="en-US" sz="2400" b="0" i="0" dirty="0">
                <a:effectLst/>
                <a:latin typeface="Times New Roman" panose="02020603050405020304" pitchFamily="18" charset="0"/>
                <a:cs typeface="Times New Roman" panose="02020603050405020304" pitchFamily="18" charset="0"/>
              </a:rPr>
              <a:t>The main objective is here to provide a nice and secure platform for Ordering Food.</a:t>
            </a:r>
          </a:p>
          <a:p>
            <a:pPr marL="342900" indent="-342900" algn="just">
              <a:lnSpc>
                <a:spcPct val="200000"/>
              </a:lnSpc>
              <a:buFont typeface="+mj-lt"/>
              <a:buAutoNum type="arabicPeriod"/>
            </a:pPr>
            <a:r>
              <a:rPr lang="en-US" sz="2400" b="0" i="0" dirty="0">
                <a:effectLst/>
                <a:latin typeface="Times New Roman" panose="02020603050405020304" pitchFamily="18" charset="0"/>
                <a:cs typeface="Times New Roman" panose="02020603050405020304" pitchFamily="18" charset="0"/>
              </a:rPr>
              <a:t>To maintain the records of Product, Category available into the system.</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526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E6F5C9-09FB-3485-AE82-E918E37979AA}"/>
              </a:ext>
            </a:extLst>
          </p:cNvPr>
          <p:cNvSpPr txBox="1"/>
          <p:nvPr/>
        </p:nvSpPr>
        <p:spPr>
          <a:xfrm>
            <a:off x="934065" y="1605987"/>
            <a:ext cx="10638503" cy="3785652"/>
          </a:xfrm>
          <a:prstGeom prst="rect">
            <a:avLst/>
          </a:prstGeom>
          <a:noFill/>
          <a:ln>
            <a:noFill/>
          </a:ln>
        </p:spPr>
        <p:txBody>
          <a:bodyPr wrap="square">
            <a:spAutoFit/>
          </a:bodyPr>
          <a:lstStyle/>
          <a:p>
            <a:r>
              <a:rPr lang="en-US" sz="2000" dirty="0">
                <a:latin typeface="Times New Roman" panose="02020603050405020304" pitchFamily="18" charset="0"/>
                <a:cs typeface="Times New Roman" panose="02020603050405020304" pitchFamily="18" charset="0"/>
              </a:rPr>
              <a:t>In an online food delivery system, the model consists of several TypeScript files representing different components:</a:t>
            </a:r>
          </a:p>
          <a:p>
            <a:r>
              <a:rPr lang="en-US" sz="2000" b="1" dirty="0" err="1">
                <a:latin typeface="Times New Roman" panose="02020603050405020304" pitchFamily="18" charset="0"/>
                <a:cs typeface="Times New Roman" panose="02020603050405020304" pitchFamily="18" charset="0"/>
              </a:rPr>
              <a:t>admin.ts</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This file likely handles administrative functionalities, such as managing restaurants, menus, and orders.</a:t>
            </a:r>
          </a:p>
          <a:p>
            <a:r>
              <a:rPr lang="en-US" sz="2000" b="1" dirty="0" err="1">
                <a:latin typeface="Times New Roman" panose="02020603050405020304" pitchFamily="18" charset="0"/>
                <a:cs typeface="Times New Roman" panose="02020603050405020304" pitchFamily="18" charset="0"/>
              </a:rPr>
              <a:t>cart.ts</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cart.ts</a:t>
            </a:r>
            <a:r>
              <a:rPr lang="en-US" sz="2000" dirty="0">
                <a:latin typeface="Times New Roman" panose="02020603050405020304" pitchFamily="18" charset="0"/>
                <a:cs typeface="Times New Roman" panose="02020603050405020304" pitchFamily="18" charset="0"/>
              </a:rPr>
              <a:t> file probably manages the shopping cart functionality, allowing customers to add and remove items before placing an order.</a:t>
            </a:r>
          </a:p>
          <a:p>
            <a:r>
              <a:rPr lang="en-US" sz="2000" b="1" dirty="0" err="1">
                <a:latin typeface="Times New Roman" panose="02020603050405020304" pitchFamily="18" charset="0"/>
                <a:cs typeface="Times New Roman" panose="02020603050405020304" pitchFamily="18" charset="0"/>
              </a:rPr>
              <a:t>customer.ts</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This file likely represents the customer model, storing information about customers such as their profiles, preferences, and order history.</a:t>
            </a:r>
          </a:p>
          <a:p>
            <a:r>
              <a:rPr lang="en-US" sz="2000" b="1" dirty="0" err="1">
                <a:latin typeface="Times New Roman" panose="02020603050405020304" pitchFamily="18" charset="0"/>
                <a:cs typeface="Times New Roman" panose="02020603050405020304" pitchFamily="18" charset="0"/>
              </a:rPr>
              <a:t>product.ts</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product.ts</a:t>
            </a:r>
            <a:r>
              <a:rPr lang="en-US" sz="2000" dirty="0">
                <a:latin typeface="Times New Roman" panose="02020603050405020304" pitchFamily="18" charset="0"/>
                <a:cs typeface="Times New Roman" panose="02020603050405020304" pitchFamily="18" charset="0"/>
              </a:rPr>
              <a:t> file probably defines the product model, including details about food items available for ordering, such as name, description, price, and possibly images.</a:t>
            </a:r>
          </a:p>
          <a:p>
            <a:r>
              <a:rPr lang="en-US" sz="2000" b="1" dirty="0" err="1">
                <a:latin typeface="Times New Roman" panose="02020603050405020304" pitchFamily="18" charset="0"/>
                <a:cs typeface="Times New Roman" panose="02020603050405020304" pitchFamily="18" charset="0"/>
              </a:rPr>
              <a:t>purchase.ts</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This file might deal with purchase-related information, tracking orders, payment details, and order status for both customers and the system.</a:t>
            </a:r>
            <a:endParaRPr lang="en-IN"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037A9E7C-E569-9644-1EF2-AA2456826282}"/>
              </a:ext>
            </a:extLst>
          </p:cNvPr>
          <p:cNvSpPr/>
          <p:nvPr/>
        </p:nvSpPr>
        <p:spPr>
          <a:xfrm>
            <a:off x="934065" y="1144322"/>
            <a:ext cx="1346844" cy="461665"/>
          </a:xfrm>
          <a:prstGeom prst="rect">
            <a:avLst/>
          </a:prstGeom>
          <a:noFill/>
        </p:spPr>
        <p:txBody>
          <a:bodyPr wrap="none" lIns="91440" tIns="45720" rIns="91440" bIns="45720">
            <a:spAutoFit/>
          </a:bodyPr>
          <a:lstStyle/>
          <a:p>
            <a:pPr algn="ctr"/>
            <a:r>
              <a:rPr lang="en-US" sz="2400"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MODEL</a:t>
            </a:r>
          </a:p>
        </p:txBody>
      </p:sp>
    </p:spTree>
    <p:extLst>
      <p:ext uri="{BB962C8B-B14F-4D97-AF65-F5344CB8AC3E}">
        <p14:creationId xmlns:p14="http://schemas.microsoft.com/office/powerpoint/2010/main" val="24905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DE6887-2FF9-7EE9-5EF3-15391E01B08D}"/>
              </a:ext>
            </a:extLst>
          </p:cNvPr>
          <p:cNvSpPr/>
          <p:nvPr/>
        </p:nvSpPr>
        <p:spPr>
          <a:xfrm>
            <a:off x="5193669" y="932058"/>
            <a:ext cx="1804661" cy="523220"/>
          </a:xfrm>
          <a:prstGeom prst="rect">
            <a:avLst/>
          </a:prstGeom>
          <a:noFill/>
        </p:spPr>
        <p:txBody>
          <a:bodyPr wrap="none" lIns="91440" tIns="45720" rIns="91440" bIns="45720">
            <a:spAutoFit/>
          </a:bodyPr>
          <a:lstStyle/>
          <a:p>
            <a:pPr algn="ctr"/>
            <a:r>
              <a:rPr lang="en-US" sz="2800" b="1" dirty="0">
                <a:ln w="0"/>
                <a:solidFill>
                  <a:srgbClr val="C00000"/>
                </a:solidFill>
                <a:latin typeface="Times New Roman" panose="02020603050405020304" pitchFamily="18" charset="0"/>
                <a:cs typeface="Times New Roman" panose="02020603050405020304" pitchFamily="18" charset="0"/>
              </a:rPr>
              <a:t>REST API</a:t>
            </a:r>
            <a:endParaRPr lang="en-US" sz="2800" b="1" cap="none" spc="0" dirty="0">
              <a:ln w="0"/>
              <a:solidFill>
                <a:srgbClr val="C00000"/>
              </a:solidFill>
              <a:effectLst/>
              <a:latin typeface="Times New Roman" panose="02020603050405020304" pitchFamily="18" charset="0"/>
              <a:cs typeface="Times New Roman" panose="02020603050405020304" pitchFamily="18" charset="0"/>
            </a:endParaRPr>
          </a:p>
        </p:txBody>
      </p:sp>
      <p:graphicFrame>
        <p:nvGraphicFramePr>
          <p:cNvPr id="3" name="Object -2147482624">
            <a:extLst>
              <a:ext uri="{FF2B5EF4-FFF2-40B4-BE49-F238E27FC236}">
                <a16:creationId xmlns:a16="http://schemas.microsoft.com/office/drawing/2014/main" id="{0F9272DF-7B77-111E-A1D2-2DB0B895FF78}"/>
              </a:ext>
            </a:extLst>
          </p:cNvPr>
          <p:cNvGraphicFramePr>
            <a:graphicFrameLocks noChangeAspect="1"/>
          </p:cNvGraphicFramePr>
          <p:nvPr>
            <p:extLst>
              <p:ext uri="{D42A27DB-BD31-4B8C-83A1-F6EECF244321}">
                <p14:modId xmlns:p14="http://schemas.microsoft.com/office/powerpoint/2010/main" val="1897291367"/>
              </p:ext>
            </p:extLst>
          </p:nvPr>
        </p:nvGraphicFramePr>
        <p:xfrm>
          <a:off x="1912374" y="1720645"/>
          <a:ext cx="8367251" cy="4205297"/>
        </p:xfrm>
        <a:graphic>
          <a:graphicData uri="http://schemas.openxmlformats.org/presentationml/2006/ole">
            <mc:AlternateContent xmlns:mc="http://schemas.openxmlformats.org/markup-compatibility/2006">
              <mc:Choice xmlns:v="urn:schemas-microsoft-com:vml" Requires="v">
                <p:oleObj spid="_x0000_s1038" r:id="rId3" imgW="4572000" imgH="3429000" progId="PowerPoint.Slide.12">
                  <p:embed/>
                </p:oleObj>
              </mc:Choice>
              <mc:Fallback>
                <p:oleObj r:id="rId3" imgW="4572000" imgH="3429000" progId="PowerPoint.Slide.12">
                  <p:embed/>
                  <p:pic>
                    <p:nvPicPr>
                      <p:cNvPr id="3" name="Object -2147482624">
                        <a:extLst>
                          <a:ext uri="{FF2B5EF4-FFF2-40B4-BE49-F238E27FC236}">
                            <a16:creationId xmlns:a16="http://schemas.microsoft.com/office/drawing/2014/main" id="{0F9272DF-7B77-111E-A1D2-2DB0B895FF78}"/>
                          </a:ext>
                        </a:extLst>
                      </p:cNvPr>
                      <p:cNvPicPr/>
                      <p:nvPr/>
                    </p:nvPicPr>
                    <p:blipFill>
                      <a:blip r:embed="rId4"/>
                      <a:stretch>
                        <a:fillRect/>
                      </a:stretch>
                    </p:blipFill>
                    <p:spPr>
                      <a:xfrm>
                        <a:off x="1912374" y="1720645"/>
                        <a:ext cx="8367251" cy="4205297"/>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142607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44F8B4-5DA4-A245-2798-B93E093E3789}"/>
              </a:ext>
            </a:extLst>
          </p:cNvPr>
          <p:cNvPicPr>
            <a:picLocks noChangeAspect="1"/>
          </p:cNvPicPr>
          <p:nvPr/>
        </p:nvPicPr>
        <p:blipFill>
          <a:blip r:embed="rId2" cstate="print"/>
          <a:srcRect/>
          <a:stretch>
            <a:fillRect/>
          </a:stretch>
        </p:blipFill>
        <p:spPr bwMode="auto">
          <a:xfrm>
            <a:off x="968187" y="2205318"/>
            <a:ext cx="2932509" cy="3301681"/>
          </a:xfrm>
          <a:prstGeom prst="rect">
            <a:avLst/>
          </a:prstGeom>
          <a:noFill/>
          <a:ln w="9525">
            <a:noFill/>
            <a:miter lim="800000"/>
            <a:headEnd/>
            <a:tailEnd/>
          </a:ln>
        </p:spPr>
      </p:pic>
      <p:pic>
        <p:nvPicPr>
          <p:cNvPr id="3" name="Picture 2">
            <a:extLst>
              <a:ext uri="{FF2B5EF4-FFF2-40B4-BE49-F238E27FC236}">
                <a16:creationId xmlns:a16="http://schemas.microsoft.com/office/drawing/2014/main" id="{C5DAA808-9BA8-5A55-4876-5B3A704BA1C3}"/>
              </a:ext>
            </a:extLst>
          </p:cNvPr>
          <p:cNvPicPr>
            <a:picLocks noChangeAspect="1"/>
          </p:cNvPicPr>
          <p:nvPr/>
        </p:nvPicPr>
        <p:blipFill>
          <a:blip r:embed="rId3" cstate="print"/>
          <a:srcRect/>
          <a:stretch>
            <a:fillRect/>
          </a:stretch>
        </p:blipFill>
        <p:spPr bwMode="auto">
          <a:xfrm>
            <a:off x="4396836" y="2447364"/>
            <a:ext cx="6975249" cy="2817587"/>
          </a:xfrm>
          <a:prstGeom prst="rect">
            <a:avLst/>
          </a:prstGeom>
          <a:noFill/>
          <a:ln w="9525">
            <a:noFill/>
            <a:miter lim="800000"/>
            <a:headEnd/>
            <a:tailEnd/>
          </a:ln>
        </p:spPr>
      </p:pic>
      <p:sp>
        <p:nvSpPr>
          <p:cNvPr id="4" name="Rectangle 3">
            <a:extLst>
              <a:ext uri="{FF2B5EF4-FFF2-40B4-BE49-F238E27FC236}">
                <a16:creationId xmlns:a16="http://schemas.microsoft.com/office/drawing/2014/main" id="{C80E9822-7F5B-4B09-AFB9-CD847E1C2D5C}"/>
              </a:ext>
            </a:extLst>
          </p:cNvPr>
          <p:cNvSpPr/>
          <p:nvPr/>
        </p:nvSpPr>
        <p:spPr>
          <a:xfrm>
            <a:off x="1640540" y="1089391"/>
            <a:ext cx="7894958" cy="523220"/>
          </a:xfrm>
          <a:prstGeom prst="rect">
            <a:avLst/>
          </a:prstGeom>
        </p:spPr>
        <p:txBody>
          <a:bodyPr wrap="square">
            <a:spAutoFit/>
          </a:bodyPr>
          <a:lstStyle/>
          <a:p>
            <a:r>
              <a:rPr lang="en-US" sz="2800" dirty="0">
                <a:solidFill>
                  <a:schemeClr val="accent6">
                    <a:lumMod val="50000"/>
                  </a:schemeClr>
                </a:solidFill>
              </a:rPr>
              <a:t>DATABASE TABLES</a:t>
            </a:r>
            <a:endParaRPr lang="en-IN" sz="2800" dirty="0"/>
          </a:p>
        </p:txBody>
      </p:sp>
    </p:spTree>
    <p:extLst>
      <p:ext uri="{BB962C8B-B14F-4D97-AF65-F5344CB8AC3E}">
        <p14:creationId xmlns:p14="http://schemas.microsoft.com/office/powerpoint/2010/main" val="123646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A44594-31FD-D26B-E07E-4D8D82F0E9AC}"/>
              </a:ext>
            </a:extLst>
          </p:cNvPr>
          <p:cNvPicPr>
            <a:picLocks noChangeAspect="1"/>
          </p:cNvPicPr>
          <p:nvPr/>
        </p:nvPicPr>
        <p:blipFill>
          <a:blip r:embed="rId2" cstate="print"/>
          <a:srcRect/>
          <a:stretch>
            <a:fillRect/>
          </a:stretch>
        </p:blipFill>
        <p:spPr bwMode="auto">
          <a:xfrm>
            <a:off x="180018" y="1218537"/>
            <a:ext cx="5846505" cy="2245659"/>
          </a:xfrm>
          <a:prstGeom prst="rect">
            <a:avLst/>
          </a:prstGeom>
          <a:noFill/>
          <a:ln w="9525">
            <a:noFill/>
            <a:miter lim="800000"/>
            <a:headEnd/>
            <a:tailEnd/>
          </a:ln>
        </p:spPr>
      </p:pic>
      <p:pic>
        <p:nvPicPr>
          <p:cNvPr id="3" name="Picture 2">
            <a:extLst>
              <a:ext uri="{FF2B5EF4-FFF2-40B4-BE49-F238E27FC236}">
                <a16:creationId xmlns:a16="http://schemas.microsoft.com/office/drawing/2014/main" id="{A9DD64EE-5DFA-33AE-A19C-ADA3D48CBD3D}"/>
              </a:ext>
            </a:extLst>
          </p:cNvPr>
          <p:cNvPicPr>
            <a:picLocks noChangeAspect="1"/>
          </p:cNvPicPr>
          <p:nvPr/>
        </p:nvPicPr>
        <p:blipFill>
          <a:blip r:embed="rId3" cstate="print"/>
          <a:srcRect/>
          <a:stretch>
            <a:fillRect/>
          </a:stretch>
        </p:blipFill>
        <p:spPr bwMode="auto">
          <a:xfrm>
            <a:off x="6096000" y="785826"/>
            <a:ext cx="6025318" cy="3137977"/>
          </a:xfrm>
          <a:prstGeom prst="rect">
            <a:avLst/>
          </a:prstGeom>
          <a:noFill/>
          <a:ln w="9525">
            <a:noFill/>
            <a:miter lim="800000"/>
            <a:headEnd/>
            <a:tailEnd/>
          </a:ln>
        </p:spPr>
      </p:pic>
      <p:pic>
        <p:nvPicPr>
          <p:cNvPr id="4" name="Picture 3">
            <a:extLst>
              <a:ext uri="{FF2B5EF4-FFF2-40B4-BE49-F238E27FC236}">
                <a16:creationId xmlns:a16="http://schemas.microsoft.com/office/drawing/2014/main" id="{6BF54FCB-47D5-D9D7-2C7D-3CFEC3327BF8}"/>
              </a:ext>
            </a:extLst>
          </p:cNvPr>
          <p:cNvPicPr>
            <a:picLocks noChangeAspect="1"/>
          </p:cNvPicPr>
          <p:nvPr/>
        </p:nvPicPr>
        <p:blipFill>
          <a:blip r:embed="rId4" cstate="print"/>
          <a:srcRect/>
          <a:stretch>
            <a:fillRect/>
          </a:stretch>
        </p:blipFill>
        <p:spPr bwMode="auto">
          <a:xfrm>
            <a:off x="41550" y="3757316"/>
            <a:ext cx="5915497" cy="2527649"/>
          </a:xfrm>
          <a:prstGeom prst="rect">
            <a:avLst/>
          </a:prstGeom>
          <a:noFill/>
          <a:ln w="9525">
            <a:noFill/>
            <a:miter lim="800000"/>
            <a:headEnd/>
            <a:tailEnd/>
          </a:ln>
        </p:spPr>
      </p:pic>
      <p:pic>
        <p:nvPicPr>
          <p:cNvPr id="5" name="Picture 4">
            <a:extLst>
              <a:ext uri="{FF2B5EF4-FFF2-40B4-BE49-F238E27FC236}">
                <a16:creationId xmlns:a16="http://schemas.microsoft.com/office/drawing/2014/main" id="{9D2B2D71-8C02-14D6-C43A-3FED1A739A06}"/>
              </a:ext>
            </a:extLst>
          </p:cNvPr>
          <p:cNvPicPr>
            <a:picLocks noChangeAspect="1"/>
          </p:cNvPicPr>
          <p:nvPr/>
        </p:nvPicPr>
        <p:blipFill>
          <a:blip r:embed="rId5" cstate="print"/>
          <a:srcRect/>
          <a:stretch>
            <a:fillRect/>
          </a:stretch>
        </p:blipFill>
        <p:spPr bwMode="auto">
          <a:xfrm>
            <a:off x="6234955" y="4085168"/>
            <a:ext cx="5328996" cy="2374609"/>
          </a:xfrm>
          <a:prstGeom prst="rect">
            <a:avLst/>
          </a:prstGeom>
          <a:noFill/>
          <a:ln w="9525">
            <a:noFill/>
            <a:miter lim="800000"/>
            <a:headEnd/>
            <a:tailEnd/>
          </a:ln>
        </p:spPr>
      </p:pic>
    </p:spTree>
    <p:extLst>
      <p:ext uri="{BB962C8B-B14F-4D97-AF65-F5344CB8AC3E}">
        <p14:creationId xmlns:p14="http://schemas.microsoft.com/office/powerpoint/2010/main" val="120285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1919A1-3DB5-5E85-2766-99DD618540C3}"/>
              </a:ext>
            </a:extLst>
          </p:cNvPr>
          <p:cNvSpPr/>
          <p:nvPr/>
        </p:nvSpPr>
        <p:spPr>
          <a:xfrm>
            <a:off x="3890011" y="991051"/>
            <a:ext cx="4411977" cy="523220"/>
          </a:xfrm>
          <a:prstGeom prst="rect">
            <a:avLst/>
          </a:prstGeom>
          <a:noFill/>
        </p:spPr>
        <p:txBody>
          <a:bodyPr wrap="none" lIns="91440" tIns="45720" rIns="91440" bIns="45720">
            <a:spAutoFit/>
          </a:bodyPr>
          <a:lstStyle/>
          <a:p>
            <a:pPr algn="ctr"/>
            <a:r>
              <a:rPr lang="en-US" sz="2800"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SERVER CONNECTVITY</a:t>
            </a:r>
            <a:endParaRPr lang="en-US" sz="2800"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E1E479F-79CE-184F-D0CB-B56EF7E73563}"/>
              </a:ext>
            </a:extLst>
          </p:cNvPr>
          <p:cNvPicPr>
            <a:picLocks noChangeAspect="1"/>
          </p:cNvPicPr>
          <p:nvPr/>
        </p:nvPicPr>
        <p:blipFill>
          <a:blip r:embed="rId2"/>
          <a:stretch>
            <a:fillRect/>
          </a:stretch>
        </p:blipFill>
        <p:spPr>
          <a:xfrm>
            <a:off x="1337187" y="1684886"/>
            <a:ext cx="9714271" cy="4447534"/>
          </a:xfrm>
          <a:prstGeom prst="rect">
            <a:avLst/>
          </a:prstGeom>
          <a:ln>
            <a:noFill/>
          </a:ln>
        </p:spPr>
      </p:pic>
    </p:spTree>
    <p:extLst>
      <p:ext uri="{BB962C8B-B14F-4D97-AF65-F5344CB8AC3E}">
        <p14:creationId xmlns:p14="http://schemas.microsoft.com/office/powerpoint/2010/main" val="203522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6A63A5-CC67-B243-BE46-374761542029}"/>
              </a:ext>
            </a:extLst>
          </p:cNvPr>
          <p:cNvSpPr/>
          <p:nvPr/>
        </p:nvSpPr>
        <p:spPr>
          <a:xfrm>
            <a:off x="4535316" y="794406"/>
            <a:ext cx="3121368" cy="584775"/>
          </a:xfrm>
          <a:prstGeom prst="rect">
            <a:avLst/>
          </a:prstGeom>
          <a:noFill/>
        </p:spPr>
        <p:txBody>
          <a:bodyPr wrap="none" lIns="91440" tIns="45720" rIns="91440" bIns="45720">
            <a:spAutoFit/>
          </a:bodyPr>
          <a:lstStyle/>
          <a:p>
            <a:pPr algn="ctr"/>
            <a:r>
              <a:rPr lang="en-US" sz="3200"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INTEGRATION</a:t>
            </a:r>
            <a:endParaRPr lang="en-US" sz="3200"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C60CB8F-457D-376A-9924-5AB75E45CD81}"/>
              </a:ext>
            </a:extLst>
          </p:cNvPr>
          <p:cNvSpPr txBox="1"/>
          <p:nvPr/>
        </p:nvSpPr>
        <p:spPr>
          <a:xfrm>
            <a:off x="1071716" y="1599547"/>
            <a:ext cx="9960078" cy="4555093"/>
          </a:xfrm>
          <a:prstGeom prst="rect">
            <a:avLst/>
          </a:prstGeom>
          <a:noFill/>
          <a:ln>
            <a:noFill/>
          </a:ln>
        </p:spPr>
        <p:txBody>
          <a:bodyPr wrap="square">
            <a:spAutoFit/>
          </a:bodyPr>
          <a:lstStyle/>
          <a:p>
            <a:pPr marL="50165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sym typeface="+mn-ea"/>
              </a:rPr>
              <a:t>MySQL database is connected to the backend </a:t>
            </a:r>
            <a:r>
              <a:rPr lang="en-US" sz="2000" dirty="0" err="1">
                <a:latin typeface="Times New Roman" panose="02020603050405020304" pitchFamily="18" charset="0"/>
                <a:cs typeface="Times New Roman" panose="02020603050405020304" pitchFamily="18" charset="0"/>
                <a:sym typeface="+mn-ea"/>
              </a:rPr>
              <a:t>application.properties</a:t>
            </a:r>
            <a:r>
              <a:rPr lang="en-US" sz="2000" dirty="0">
                <a:latin typeface="Times New Roman" panose="02020603050405020304" pitchFamily="18" charset="0"/>
                <a:cs typeface="Times New Roman" panose="02020603050405020304" pitchFamily="18" charset="0"/>
                <a:sym typeface="+mn-ea"/>
              </a:rPr>
              <a:t> file.</a:t>
            </a:r>
          </a:p>
          <a:p>
            <a:pPr marL="50165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sym typeface="+mn-ea"/>
              </a:rPr>
              <a:t>Backend is connected to frontend through the </a:t>
            </a:r>
            <a:r>
              <a:rPr lang="en-US" sz="2000" dirty="0" err="1">
                <a:latin typeface="Times New Roman" panose="02020603050405020304" pitchFamily="18" charset="0"/>
                <a:cs typeface="Times New Roman" panose="02020603050405020304" pitchFamily="18" charset="0"/>
                <a:sym typeface="+mn-ea"/>
              </a:rPr>
              <a:t>service.ts</a:t>
            </a:r>
            <a:r>
              <a:rPr lang="en-US" sz="2000" dirty="0">
                <a:latin typeface="Times New Roman" panose="02020603050405020304" pitchFamily="18" charset="0"/>
                <a:cs typeface="Times New Roman" panose="02020603050405020304" pitchFamily="18" charset="0"/>
                <a:sym typeface="+mn-ea"/>
              </a:rPr>
              <a:t> files.</a:t>
            </a:r>
          </a:p>
          <a:p>
            <a:pPr marL="50165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service.ts</a:t>
            </a:r>
            <a:r>
              <a:rPr lang="en-US" sz="2000" dirty="0">
                <a:latin typeface="Times New Roman" panose="02020603050405020304" pitchFamily="18" charset="0"/>
                <a:cs typeface="Times New Roman" panose="02020603050405020304" pitchFamily="18" charset="0"/>
              </a:rPr>
              <a:t> files are used to connect the backend and </a:t>
            </a:r>
            <a:r>
              <a:rPr lang="en-US" sz="2000" dirty="0" err="1">
                <a:latin typeface="Times New Roman" panose="02020603050405020304" pitchFamily="18" charset="0"/>
                <a:cs typeface="Times New Roman" panose="02020603050405020304" pitchFamily="18" charset="0"/>
              </a:rPr>
              <a:t>frontend.The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httpclient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url</a:t>
            </a:r>
            <a:r>
              <a:rPr lang="en-US" sz="2000" dirty="0">
                <a:latin typeface="Times New Roman" panose="02020603050405020304" pitchFamily="18" charset="0"/>
                <a:cs typeface="Times New Roman" panose="02020603050405020304" pitchFamily="18" charset="0"/>
              </a:rPr>
              <a:t> of the backend is added here for inclusion in </a:t>
            </a:r>
            <a:r>
              <a:rPr lang="en-US" sz="2000" dirty="0" err="1">
                <a:latin typeface="Times New Roman" panose="02020603050405020304" pitchFamily="18" charset="0"/>
                <a:cs typeface="Times New Roman" panose="02020603050405020304" pitchFamily="18" charset="0"/>
              </a:rPr>
              <a:t>service.ts</a:t>
            </a:r>
            <a:r>
              <a:rPr lang="en-US" sz="2000" dirty="0">
                <a:latin typeface="Times New Roman" panose="02020603050405020304" pitchFamily="18" charset="0"/>
                <a:cs typeface="Times New Roman" panose="02020603050405020304" pitchFamily="18" charset="0"/>
              </a:rPr>
              <a:t> files.</a:t>
            </a:r>
          </a:p>
          <a:p>
            <a:pPr marL="158750" algn="just">
              <a:lnSpc>
                <a:spcPct val="150000"/>
              </a:lnSpc>
            </a:pPr>
            <a:r>
              <a:rPr lang="en-US" sz="2000" dirty="0">
                <a:latin typeface="Times New Roman" panose="02020603050405020304" pitchFamily="18" charset="0"/>
                <a:cs typeface="Times New Roman" panose="02020603050405020304" pitchFamily="18" charset="0"/>
              </a:rPr>
              <a:t>     class </a:t>
            </a:r>
            <a:r>
              <a:rPr lang="en-US" sz="2000" dirty="0" err="1">
                <a:latin typeface="Times New Roman" panose="02020603050405020304" pitchFamily="18" charset="0"/>
                <a:cs typeface="Times New Roman" panose="02020603050405020304" pitchFamily="18" charset="0"/>
              </a:rPr>
              <a:t>AdminService</a:t>
            </a:r>
            <a:r>
              <a:rPr lang="en-US" sz="2000" dirty="0">
                <a:latin typeface="Times New Roman" panose="02020603050405020304" pitchFamily="18" charset="0"/>
                <a:cs typeface="Times New Roman" panose="02020603050405020304" pitchFamily="18" charset="0"/>
              </a:rPr>
              <a:t> {  </a:t>
            </a:r>
          </a:p>
          <a:p>
            <a:pPr marL="158750" algn="just">
              <a:lnSpc>
                <a:spcPct val="150000"/>
              </a:lnSpc>
            </a:pPr>
            <a:r>
              <a:rPr lang="en-US" sz="2000" dirty="0">
                <a:latin typeface="Times New Roman" panose="02020603050405020304" pitchFamily="18" charset="0"/>
                <a:cs typeface="Times New Roman" panose="02020603050405020304" pitchFamily="18" charset="0"/>
              </a:rPr>
              <a:t>     private </a:t>
            </a:r>
            <a:r>
              <a:rPr lang="en-US" sz="2000" dirty="0" err="1">
                <a:latin typeface="Times New Roman" panose="02020603050405020304" pitchFamily="18" charset="0"/>
                <a:cs typeface="Times New Roman" panose="02020603050405020304" pitchFamily="18" charset="0"/>
              </a:rPr>
              <a:t>baseURL</a:t>
            </a:r>
            <a:r>
              <a:rPr lang="en-US" sz="2000" dirty="0">
                <a:latin typeface="Times New Roman" panose="02020603050405020304" pitchFamily="18" charset="0"/>
                <a:cs typeface="Times New Roman" panose="02020603050405020304" pitchFamily="18" charset="0"/>
              </a:rPr>
              <a:t>="http://localhost:8080/admin"  </a:t>
            </a:r>
          </a:p>
          <a:p>
            <a:pPr marL="158750" algn="just">
              <a:lnSpc>
                <a:spcPct val="150000"/>
              </a:lnSpc>
            </a:pPr>
            <a:r>
              <a:rPr lang="en-US" sz="2000" dirty="0">
                <a:latin typeface="Times New Roman" panose="02020603050405020304" pitchFamily="18" charset="0"/>
                <a:cs typeface="Times New Roman" panose="02020603050405020304" pitchFamily="18" charset="0"/>
              </a:rPr>
              <a:t>     constructor(private </a:t>
            </a:r>
            <a:r>
              <a:rPr lang="en-US" sz="2000" dirty="0" err="1">
                <a:latin typeface="Times New Roman" panose="02020603050405020304" pitchFamily="18" charset="0"/>
                <a:cs typeface="Times New Roman" panose="02020603050405020304" pitchFamily="18" charset="0"/>
              </a:rPr>
              <a:t>httpClient:HttpClient</a:t>
            </a:r>
            <a:r>
              <a:rPr lang="en-US" sz="2000" dirty="0">
                <a:latin typeface="Times New Roman" panose="02020603050405020304" pitchFamily="18" charset="0"/>
                <a:cs typeface="Times New Roman" panose="02020603050405020304" pitchFamily="18" charset="0"/>
              </a:rPr>
              <a:t>) { }</a:t>
            </a:r>
          </a:p>
          <a:p>
            <a:pPr marL="342900" indent="-342900" algn="just">
              <a:lnSpc>
                <a:spcPct val="150000"/>
              </a:lnSpc>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 a similar manner, cross origin annotation links the frontend and the backend. </a:t>
            </a:r>
          </a:p>
          <a:p>
            <a:pPr algn="just">
              <a:lnSpc>
                <a:spcPct val="150000"/>
              </a:lnSpc>
            </a:pPr>
            <a:r>
              <a:rPr lang="en-US" sz="2000" dirty="0">
                <a:latin typeface="Times New Roman" panose="02020603050405020304" pitchFamily="18" charset="0"/>
                <a:cs typeface="Times New Roman" panose="02020603050405020304" pitchFamily="18" charset="0"/>
              </a:rPr>
              <a:t>       Using @CrossOrigin(origins = "http://localhost:4200")</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657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1AEA3A-F127-39E6-0ADD-35905C828DE9}"/>
              </a:ext>
            </a:extLst>
          </p:cNvPr>
          <p:cNvSpPr/>
          <p:nvPr/>
        </p:nvSpPr>
        <p:spPr>
          <a:xfrm>
            <a:off x="3574733" y="882897"/>
            <a:ext cx="5042534" cy="523220"/>
          </a:xfrm>
          <a:prstGeom prst="rect">
            <a:avLst/>
          </a:prstGeom>
          <a:noFill/>
        </p:spPr>
        <p:txBody>
          <a:bodyPr wrap="none" lIns="91440" tIns="45720" rIns="91440" bIns="45720">
            <a:spAutoFit/>
          </a:bodyPr>
          <a:lstStyle/>
          <a:p>
            <a:pPr algn="ctr"/>
            <a:r>
              <a:rPr lang="en-US" sz="2800"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APPLICATION.PROPERTIES</a:t>
            </a:r>
            <a:endParaRPr lang="en-US" sz="2800"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280F6D9-2E43-DB6C-88F0-7D54E67A83FE}"/>
              </a:ext>
            </a:extLst>
          </p:cNvPr>
          <p:cNvSpPr txBox="1"/>
          <p:nvPr/>
        </p:nvSpPr>
        <p:spPr>
          <a:xfrm>
            <a:off x="1324897" y="1524280"/>
            <a:ext cx="7071852" cy="4307398"/>
          </a:xfrm>
          <a:prstGeom prst="rect">
            <a:avLst/>
          </a:prstGeom>
          <a:noFill/>
          <a:ln>
            <a:noFill/>
          </a:ln>
        </p:spPr>
        <p:txBody>
          <a:bodyPr wrap="square">
            <a:spAutoFit/>
          </a:bodyPr>
          <a:lstStyle/>
          <a:p>
            <a:pPr marL="0" indent="0" algn="just">
              <a:lnSpc>
                <a:spcPct val="200000"/>
              </a:lnSpc>
              <a:buNone/>
            </a:pPr>
            <a:r>
              <a:rPr lang="en-US" sz="2000" b="1" dirty="0" err="1">
                <a:latin typeface="Times New Roman" panose="02020603050405020304" pitchFamily="18" charset="0"/>
                <a:cs typeface="Times New Roman" panose="02020603050405020304" pitchFamily="18" charset="0"/>
                <a:sym typeface="+mn-ea"/>
              </a:rPr>
              <a:t>spring.datasource.driver</a:t>
            </a:r>
            <a:r>
              <a:rPr lang="en-US" sz="2000" b="1" dirty="0">
                <a:latin typeface="Times New Roman" panose="02020603050405020304" pitchFamily="18" charset="0"/>
                <a:cs typeface="Times New Roman" panose="02020603050405020304" pitchFamily="18" charset="0"/>
                <a:sym typeface="+mn-ea"/>
              </a:rPr>
              <a:t>-class-name = </a:t>
            </a:r>
            <a:r>
              <a:rPr lang="en-US" sz="2000" b="1" dirty="0" err="1">
                <a:latin typeface="Times New Roman" panose="02020603050405020304" pitchFamily="18" charset="0"/>
                <a:cs typeface="Times New Roman" panose="02020603050405020304" pitchFamily="18" charset="0"/>
                <a:sym typeface="+mn-ea"/>
              </a:rPr>
              <a:t>com.mysql.jdbc.Driver</a:t>
            </a:r>
            <a:endParaRPr lang="en-US" sz="2000" b="1" dirty="0">
              <a:latin typeface="Times New Roman" panose="02020603050405020304" pitchFamily="18" charset="0"/>
              <a:cs typeface="Times New Roman" panose="02020603050405020304" pitchFamily="18" charset="0"/>
              <a:sym typeface="+mn-ea"/>
            </a:endParaRPr>
          </a:p>
          <a:p>
            <a:pPr marL="0" indent="0" algn="just">
              <a:lnSpc>
                <a:spcPct val="200000"/>
              </a:lnSpc>
              <a:buNone/>
            </a:pPr>
            <a:r>
              <a:rPr lang="en-US" sz="2000" b="1" dirty="0">
                <a:latin typeface="Times New Roman" panose="02020603050405020304" pitchFamily="18" charset="0"/>
                <a:cs typeface="Times New Roman" panose="02020603050405020304" pitchFamily="18" charset="0"/>
                <a:sym typeface="+mn-ea"/>
              </a:rPr>
              <a:t>spring.datasource.url=</a:t>
            </a:r>
            <a:r>
              <a:rPr lang="en-US" sz="2000" b="1" dirty="0" err="1">
                <a:latin typeface="Times New Roman" panose="02020603050405020304" pitchFamily="18" charset="0"/>
                <a:cs typeface="Times New Roman" panose="02020603050405020304" pitchFamily="18" charset="0"/>
                <a:sym typeface="+mn-ea"/>
              </a:rPr>
              <a:t>jdbc:mysql</a:t>
            </a:r>
            <a:r>
              <a:rPr lang="en-US" sz="2000" b="1" dirty="0">
                <a:latin typeface="Times New Roman" panose="02020603050405020304" pitchFamily="18" charset="0"/>
                <a:cs typeface="Times New Roman" panose="02020603050405020304" pitchFamily="18" charset="0"/>
                <a:sym typeface="+mn-ea"/>
              </a:rPr>
              <a:t>://localhost:3306/</a:t>
            </a:r>
            <a:r>
              <a:rPr lang="en-US" sz="2000" b="1" dirty="0" err="1">
                <a:latin typeface="Times New Roman" panose="02020603050405020304" pitchFamily="18" charset="0"/>
                <a:cs typeface="Times New Roman" panose="02020603050405020304" pitchFamily="18" charset="0"/>
                <a:sym typeface="+mn-ea"/>
              </a:rPr>
              <a:t>foodbox</a:t>
            </a:r>
            <a:endParaRPr lang="en-US" sz="2000" b="1" dirty="0">
              <a:latin typeface="Times New Roman" panose="02020603050405020304" pitchFamily="18" charset="0"/>
              <a:cs typeface="Times New Roman" panose="02020603050405020304" pitchFamily="18" charset="0"/>
              <a:sym typeface="+mn-ea"/>
            </a:endParaRPr>
          </a:p>
          <a:p>
            <a:pPr marL="0" indent="0" algn="just">
              <a:lnSpc>
                <a:spcPct val="200000"/>
              </a:lnSpc>
              <a:buNone/>
            </a:pPr>
            <a:r>
              <a:rPr lang="en-US" sz="2000" b="1" dirty="0" err="1">
                <a:latin typeface="Times New Roman" panose="02020603050405020304" pitchFamily="18" charset="0"/>
                <a:cs typeface="Times New Roman" panose="02020603050405020304" pitchFamily="18" charset="0"/>
                <a:sym typeface="+mn-ea"/>
              </a:rPr>
              <a:t>spring.datasource.username</a:t>
            </a:r>
            <a:r>
              <a:rPr lang="en-US" sz="2000" b="1" dirty="0">
                <a:latin typeface="Times New Roman" panose="02020603050405020304" pitchFamily="18" charset="0"/>
                <a:cs typeface="Times New Roman" panose="02020603050405020304" pitchFamily="18" charset="0"/>
                <a:sym typeface="+mn-ea"/>
              </a:rPr>
              <a:t>=root</a:t>
            </a:r>
          </a:p>
          <a:p>
            <a:pPr marL="0" indent="0" algn="just">
              <a:lnSpc>
                <a:spcPct val="200000"/>
              </a:lnSpc>
              <a:buNone/>
            </a:pPr>
            <a:r>
              <a:rPr lang="en-US" sz="2000" b="1" dirty="0" err="1">
                <a:latin typeface="Times New Roman" panose="02020603050405020304" pitchFamily="18" charset="0"/>
                <a:cs typeface="Times New Roman" panose="02020603050405020304" pitchFamily="18" charset="0"/>
                <a:sym typeface="+mn-ea"/>
              </a:rPr>
              <a:t>spring.datasource.password</a:t>
            </a:r>
            <a:r>
              <a:rPr lang="en-US" sz="2000" b="1" dirty="0">
                <a:latin typeface="Times New Roman" panose="02020603050405020304" pitchFamily="18" charset="0"/>
                <a:cs typeface="Times New Roman" panose="02020603050405020304" pitchFamily="18" charset="0"/>
                <a:sym typeface="+mn-ea"/>
              </a:rPr>
              <a:t>=root</a:t>
            </a:r>
          </a:p>
          <a:p>
            <a:pPr marL="0" indent="0" algn="just">
              <a:lnSpc>
                <a:spcPct val="200000"/>
              </a:lnSpc>
              <a:buNone/>
            </a:pPr>
            <a:r>
              <a:rPr lang="en-US" sz="2000" b="1" dirty="0" err="1">
                <a:latin typeface="Times New Roman" panose="02020603050405020304" pitchFamily="18" charset="0"/>
                <a:cs typeface="Times New Roman" panose="02020603050405020304" pitchFamily="18" charset="0"/>
                <a:sym typeface="+mn-ea"/>
              </a:rPr>
              <a:t>spring.jpa.properties.hibernate.dialect</a:t>
            </a:r>
            <a:r>
              <a:rPr lang="en-US" sz="2000" b="1" dirty="0">
                <a:latin typeface="Times New Roman" panose="02020603050405020304" pitchFamily="18" charset="0"/>
                <a:cs typeface="Times New Roman" panose="02020603050405020304" pitchFamily="18" charset="0"/>
                <a:sym typeface="+mn-ea"/>
              </a:rPr>
              <a:t> org.hibernate.dialect.MySQL5InnoDBDialect</a:t>
            </a:r>
          </a:p>
          <a:p>
            <a:pPr marL="0" indent="0" algn="just">
              <a:lnSpc>
                <a:spcPct val="200000"/>
              </a:lnSpc>
              <a:buNone/>
            </a:pPr>
            <a:r>
              <a:rPr lang="en-US" sz="2000" b="1" dirty="0" err="1">
                <a:latin typeface="Times New Roman" panose="02020603050405020304" pitchFamily="18" charset="0"/>
                <a:cs typeface="Times New Roman" panose="02020603050405020304" pitchFamily="18" charset="0"/>
                <a:sym typeface="+mn-ea"/>
              </a:rPr>
              <a:t>spring.jpa.hibernate.ddl</a:t>
            </a:r>
            <a:r>
              <a:rPr lang="en-US" sz="2000" b="1" dirty="0">
                <a:latin typeface="Times New Roman" panose="02020603050405020304" pitchFamily="18" charset="0"/>
                <a:cs typeface="Times New Roman" panose="02020603050405020304" pitchFamily="18" charset="0"/>
                <a:sym typeface="+mn-ea"/>
              </a:rPr>
              <a:t>-auto = update</a:t>
            </a:r>
          </a:p>
        </p:txBody>
      </p:sp>
    </p:spTree>
    <p:extLst>
      <p:ext uri="{BB962C8B-B14F-4D97-AF65-F5344CB8AC3E}">
        <p14:creationId xmlns:p14="http://schemas.microsoft.com/office/powerpoint/2010/main" val="307057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5F5441-8573-FFB4-FBAB-6408B9B27822}"/>
              </a:ext>
            </a:extLst>
          </p:cNvPr>
          <p:cNvSpPr/>
          <p:nvPr/>
        </p:nvSpPr>
        <p:spPr>
          <a:xfrm>
            <a:off x="3675305" y="804238"/>
            <a:ext cx="4841390" cy="523220"/>
          </a:xfrm>
          <a:prstGeom prst="rect">
            <a:avLst/>
          </a:prstGeom>
          <a:noFill/>
        </p:spPr>
        <p:txBody>
          <a:bodyPr wrap="none" lIns="91440" tIns="45720" rIns="91440" bIns="45720">
            <a:spAutoFit/>
          </a:bodyPr>
          <a:lstStyle/>
          <a:p>
            <a:pPr algn="ctr"/>
            <a:r>
              <a:rPr lang="en-US" sz="2800"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TESTING IN SPRING BOOT</a:t>
            </a:r>
            <a:endParaRPr lang="en-US" sz="2800"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1A7EBAE-2D30-3F00-407A-E6DB4B09CA78}"/>
              </a:ext>
            </a:extLst>
          </p:cNvPr>
          <p:cNvSpPr txBox="1"/>
          <p:nvPr/>
        </p:nvSpPr>
        <p:spPr>
          <a:xfrm>
            <a:off x="1448049" y="1720840"/>
            <a:ext cx="9295902" cy="3416320"/>
          </a:xfrm>
          <a:prstGeom prst="rect">
            <a:avLst/>
          </a:prstGeom>
          <a:noFill/>
          <a:ln>
            <a:noFill/>
          </a:ln>
        </p:spPr>
        <p:txBody>
          <a:bodyPr wrap="square">
            <a:spAutoFit/>
          </a:bodyPr>
          <a:lstStyle/>
          <a:p>
            <a:pPr marL="501650" indent="-342900" algn="just">
              <a:lnSpc>
                <a:spcPct val="150000"/>
              </a:lnSpc>
              <a:buClr>
                <a:schemeClr val="tx1"/>
              </a:buClr>
              <a:buFont typeface="Wingdings" panose="05000000000000000000" charset="0"/>
              <a:buChar char="v"/>
            </a:pPr>
            <a:r>
              <a:rPr lang="en-US" sz="2000" dirty="0">
                <a:ln/>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Testing is a process that ensures the software functions without errors and fulfils the standards established by the require</a:t>
            </a:r>
            <a:r>
              <a:rPr lang="en-IN" altLang="en-US" sz="2000" dirty="0">
                <a:ln/>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d</a:t>
            </a:r>
            <a:r>
              <a:rPr lang="en-US" sz="2000" dirty="0">
                <a:ln/>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specification.</a:t>
            </a:r>
          </a:p>
          <a:p>
            <a:pPr marL="501650" indent="-342900" algn="just">
              <a:lnSpc>
                <a:spcPct val="150000"/>
              </a:lnSpc>
              <a:buClr>
                <a:schemeClr val="tx1"/>
              </a:buClr>
              <a:buFont typeface="Wingdings" panose="05000000000000000000" charset="0"/>
              <a:buChar char="v"/>
            </a:pPr>
            <a:r>
              <a:rPr lang="en-US" sz="2000" dirty="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Spring Boot provides a variety of tools and annotations to make it simpler to test your application.</a:t>
            </a:r>
          </a:p>
          <a:p>
            <a:pPr marL="501650" indent="-342900" algn="just">
              <a:lnSpc>
                <a:spcPct val="150000"/>
              </a:lnSpc>
              <a:buClr>
                <a:schemeClr val="tx1"/>
              </a:buClr>
              <a:buFont typeface="Wingdings" panose="05000000000000000000" charset="0"/>
              <a:buChar char="v"/>
            </a:pPr>
            <a:r>
              <a:rPr lang="en-US" sz="2000" dirty="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The tests are provided by two modules: spring-boot-test-autoconfigure provides test auto-configuration, and spring-boot-test contains the necessary components.</a:t>
            </a:r>
            <a:endParaRPr lang="en-US" sz="2000" dirty="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marL="501650" indent="-342900">
              <a:buClr>
                <a:schemeClr val="tx1"/>
              </a:buClr>
              <a:buFont typeface="Wingdings" panose="05000000000000000000" charset="0"/>
              <a:buChar char="v"/>
            </a:pPr>
            <a:endParaRPr lang="en-US" sz="1800" dirty="0">
              <a:ln/>
              <a:solidFill>
                <a:schemeClr val="accent6">
                  <a:lumMod val="50000"/>
                </a:schemeClr>
              </a:solidFill>
              <a:effectLst>
                <a:outerShdw blurRad="38100" dist="25400" dir="5400000" algn="ctr" rotWithShape="0">
                  <a:srgbClr val="6E747A">
                    <a:alpha val="43000"/>
                  </a:srgbClr>
                </a:outerShdw>
              </a:effectLst>
            </a:endParaRPr>
          </a:p>
          <a:p>
            <a:pPr marL="158750" indent="0">
              <a:buClr>
                <a:srgbClr val="222873"/>
              </a:buClr>
              <a:buFont typeface="Wingdings" panose="05000000000000000000" charset="0"/>
              <a:buNone/>
            </a:pPr>
            <a:r>
              <a:rPr lang="en-US" sz="1800" dirty="0">
                <a:ln/>
                <a:solidFill>
                  <a:schemeClr val="accent6">
                    <a:lumMod val="50000"/>
                  </a:schemeClr>
                </a:solidFill>
                <a:effectLst>
                  <a:outerShdw blurRad="38100" dist="25400" dir="5400000" algn="ctr" rotWithShape="0">
                    <a:srgbClr val="6E747A">
                      <a:alpha val="43000"/>
                    </a:srgbClr>
                  </a:outerShdw>
                </a:effectLst>
              </a:rPr>
              <a:t> </a:t>
            </a:r>
          </a:p>
        </p:txBody>
      </p:sp>
    </p:spTree>
    <p:extLst>
      <p:ext uri="{BB962C8B-B14F-4D97-AF65-F5344CB8AC3E}">
        <p14:creationId xmlns:p14="http://schemas.microsoft.com/office/powerpoint/2010/main" val="131988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7A6CE7-47D2-40E7-CD03-443B5766644D}"/>
              </a:ext>
            </a:extLst>
          </p:cNvPr>
          <p:cNvSpPr/>
          <p:nvPr/>
        </p:nvSpPr>
        <p:spPr>
          <a:xfrm>
            <a:off x="4298360" y="971387"/>
            <a:ext cx="3595280" cy="523220"/>
          </a:xfrm>
          <a:prstGeom prst="rect">
            <a:avLst/>
          </a:prstGeom>
          <a:noFill/>
        </p:spPr>
        <p:txBody>
          <a:bodyPr wrap="none" lIns="91440" tIns="45720" rIns="91440" bIns="45720">
            <a:spAutoFit/>
          </a:bodyPr>
          <a:lstStyle/>
          <a:p>
            <a:pPr algn="just"/>
            <a:r>
              <a:rPr lang="en-US" sz="2800"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TYPES OF TESTING</a:t>
            </a:r>
          </a:p>
        </p:txBody>
      </p:sp>
      <p:sp>
        <p:nvSpPr>
          <p:cNvPr id="4" name="TextBox 3">
            <a:extLst>
              <a:ext uri="{FF2B5EF4-FFF2-40B4-BE49-F238E27FC236}">
                <a16:creationId xmlns:a16="http://schemas.microsoft.com/office/drawing/2014/main" id="{F31E3C9C-A6EA-7C13-B381-B0E1828A4100}"/>
              </a:ext>
            </a:extLst>
          </p:cNvPr>
          <p:cNvSpPr txBox="1"/>
          <p:nvPr/>
        </p:nvSpPr>
        <p:spPr>
          <a:xfrm>
            <a:off x="1081549" y="1990635"/>
            <a:ext cx="10215716" cy="2195794"/>
          </a:xfrm>
          <a:prstGeom prst="rect">
            <a:avLst/>
          </a:prstGeom>
          <a:noFill/>
          <a:ln>
            <a:noFill/>
          </a:ln>
        </p:spPr>
        <p:txBody>
          <a:bodyPr wrap="square">
            <a:spAutoFit/>
          </a:bodyPr>
          <a:lstStyle/>
          <a:p>
            <a:pPr marL="937260" lvl="1" indent="-571500">
              <a:lnSpc>
                <a:spcPct val="200000"/>
              </a:lnSpc>
              <a:buNone/>
            </a:pPr>
            <a:r>
              <a:rPr lang="en-US" sz="2400" dirty="0">
                <a:ln/>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There are two different methods of testing for our </a:t>
            </a:r>
            <a:r>
              <a:rPr lang="en-US" sz="2400" dirty="0" err="1">
                <a:ln/>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SprinGBootproject</a:t>
            </a:r>
            <a:r>
              <a:rPr lang="en-US" sz="2400" dirty="0">
                <a:ln/>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a:t>
            </a:r>
          </a:p>
          <a:p>
            <a:pPr marL="937260" lvl="1" indent="-571500">
              <a:lnSpc>
                <a:spcPct val="200000"/>
              </a:lnSpc>
              <a:buNone/>
            </a:pPr>
            <a:r>
              <a:rPr lang="en-US" sz="2400" dirty="0">
                <a:ln/>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 </a:t>
            </a:r>
            <a:r>
              <a:rPr lang="en-IN" altLang="en-US" sz="2400" dirty="0">
                <a:ln/>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1.Perform Unit Testing using Junit frameworks </a:t>
            </a:r>
          </a:p>
          <a:p>
            <a:pPr marL="937260" lvl="1" indent="-571500">
              <a:lnSpc>
                <a:spcPct val="200000"/>
              </a:lnSpc>
              <a:buNone/>
            </a:pPr>
            <a:r>
              <a:rPr lang="en-US" sz="2400" dirty="0">
                <a:ln/>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 </a:t>
            </a:r>
            <a:r>
              <a:rPr lang="en-IN" altLang="en-US" sz="2400" dirty="0">
                <a:ln/>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2.Post Man Testing</a:t>
            </a:r>
            <a:endParaRPr lang="en-US" sz="2400" dirty="0">
              <a:ln/>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endParaRPr>
          </a:p>
        </p:txBody>
      </p:sp>
    </p:spTree>
    <p:extLst>
      <p:ext uri="{BB962C8B-B14F-4D97-AF65-F5344CB8AC3E}">
        <p14:creationId xmlns:p14="http://schemas.microsoft.com/office/powerpoint/2010/main" val="342693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717C6-F466-9A74-0E0C-94352AAB1949}"/>
              </a:ext>
            </a:extLst>
          </p:cNvPr>
          <p:cNvSpPr/>
          <p:nvPr/>
        </p:nvSpPr>
        <p:spPr>
          <a:xfrm>
            <a:off x="4629156" y="745245"/>
            <a:ext cx="2933688" cy="523220"/>
          </a:xfrm>
          <a:prstGeom prst="rect">
            <a:avLst/>
          </a:prstGeom>
          <a:noFill/>
        </p:spPr>
        <p:txBody>
          <a:bodyPr wrap="none" lIns="91440" tIns="45720" rIns="91440" bIns="45720">
            <a:spAutoFit/>
          </a:bodyPr>
          <a:lstStyle/>
          <a:p>
            <a:pPr algn="ctr"/>
            <a:r>
              <a:rPr lang="en-US" sz="2800" b="1"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JUNIT TESTING</a:t>
            </a:r>
            <a:endParaRPr lang="en-US" sz="2800"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16E6413-E4BC-BBF0-C026-2D1B7DA08285}"/>
              </a:ext>
            </a:extLst>
          </p:cNvPr>
          <p:cNvSpPr txBox="1"/>
          <p:nvPr/>
        </p:nvSpPr>
        <p:spPr>
          <a:xfrm>
            <a:off x="1354391" y="1402957"/>
            <a:ext cx="9244781" cy="7521546"/>
          </a:xfrm>
          <a:prstGeom prst="rect">
            <a:avLst/>
          </a:prstGeom>
          <a:noFill/>
          <a:ln>
            <a:noFill/>
          </a:ln>
        </p:spPr>
        <p:txBody>
          <a:bodyPr wrap="square">
            <a:spAutoFit/>
          </a:bodyPr>
          <a:lstStyle/>
          <a:p>
            <a:pPr marL="937260" lvl="1" indent="-571500" algn="just">
              <a:lnSpc>
                <a:spcPct val="150000"/>
              </a:lnSpc>
              <a:buClr>
                <a:schemeClr val="tx1"/>
              </a:buClr>
              <a:buFont typeface="Wingdings" panose="05000000000000000000" pitchFamily="2" charset="2"/>
              <a:buChar char="Ø"/>
            </a:pPr>
            <a:r>
              <a:rPr lang="en-US" dirty="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The JUnit framework can be used to call a method and confirm (or assert) that the result is what you</a:t>
            </a:r>
            <a:r>
              <a:rPr lang="en-IN" altLang="en-US" dirty="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 </a:t>
            </a:r>
            <a:r>
              <a:rPr lang="en-US" dirty="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anticipated.</a:t>
            </a:r>
          </a:p>
          <a:p>
            <a:pPr marL="937260" lvl="1" indent="-571500" algn="just">
              <a:lnSpc>
                <a:spcPct val="150000"/>
              </a:lnSpc>
              <a:buClr>
                <a:schemeClr val="tx1"/>
              </a:buClr>
              <a:buFont typeface="Wingdings" panose="05000000000000000000" pitchFamily="2" charset="2"/>
              <a:buChar char="Ø"/>
            </a:pPr>
            <a:r>
              <a:rPr lang="en-US" dirty="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An annotation named @</a:t>
            </a:r>
            <a:r>
              <a:rPr lang="en-IN" altLang="en-US" dirty="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T</a:t>
            </a:r>
            <a:r>
              <a:rPr lang="en-US" dirty="0" err="1">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est</a:t>
            </a:r>
            <a:r>
              <a:rPr lang="en-US" dirty="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 which is derived from JUnit Dependency, is required for unit testing</a:t>
            </a:r>
            <a:r>
              <a:rPr lang="en-US" dirty="0">
                <a:latin typeface="Times New Roman" panose="02020603050405020304" pitchFamily="18" charset="0"/>
                <a:cs typeface="Times New Roman" panose="02020603050405020304" pitchFamily="18" charset="0"/>
                <a:sym typeface="+mn-ea"/>
              </a:rPr>
              <a:t>.</a:t>
            </a:r>
          </a:p>
          <a:p>
            <a:pPr marL="937260" lvl="1" indent="-571500" algn="just">
              <a:lnSpc>
                <a:spcPct val="150000"/>
              </a:lnSpc>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JUnit is a Java testing framework that makes writing reliable and efficient tests easy. It can be used for applications made in most languages but is particularly suited for testing Java applications. JUnit can also be used to create automated tests.</a:t>
            </a:r>
          </a:p>
          <a:p>
            <a:pPr marL="937260" lvl="1" indent="-571500" algn="just">
              <a:lnSpc>
                <a:spcPct val="150000"/>
              </a:lnSpc>
              <a:buClr>
                <a:schemeClr val="tx1"/>
              </a:buClr>
              <a:buFont typeface="Wingdings" panose="05000000000000000000" pitchFamily="2" charset="2"/>
              <a:buChar char="Ø"/>
            </a:pPr>
            <a:r>
              <a:rPr lang="en-IN" altLang="en-US" dirty="0">
                <a:latin typeface="Times New Roman" panose="02020603050405020304" pitchFamily="18" charset="0"/>
                <a:cs typeface="Times New Roman" panose="02020603050405020304" pitchFamily="18" charset="0"/>
              </a:rPr>
              <a:t>JUnit framework is one of the most popular Java testing frameworks. It offers several features that make writing tests easy, including support for multiple test cases, assertions, and reporting. JUnit is also versatile, allowing tests to be written in various languages.</a:t>
            </a:r>
          </a:p>
          <a:p>
            <a:pPr marL="937260" lvl="1" indent="-571500" algn="l">
              <a:lnSpc>
                <a:spcPct val="150000"/>
              </a:lnSpc>
              <a:buClr>
                <a:schemeClr val="tx1"/>
              </a:buCl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sym typeface="+mn-ea"/>
            </a:endParaRPr>
          </a:p>
          <a:p>
            <a:pPr marL="937260" lvl="1" indent="-571500" algn="l">
              <a:lnSpc>
                <a:spcPct val="150000"/>
              </a:lnSpc>
              <a:buClr>
                <a:schemeClr val="tx1"/>
              </a:buClr>
              <a:buFont typeface="Wingdings" panose="05000000000000000000" pitchFamily="2" charset="2"/>
              <a:buChar char="Ø"/>
            </a:pPr>
            <a:endParaRPr lang="en-US" dirty="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endParaRPr>
          </a:p>
          <a:p>
            <a:pPr marL="937260" lvl="1" indent="-571500" algn="l">
              <a:lnSpc>
                <a:spcPct val="150000"/>
              </a:lnSpc>
              <a:buClr>
                <a:schemeClr val="tx1"/>
              </a:buCl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sym typeface="+mn-ea"/>
            </a:endParaRPr>
          </a:p>
          <a:p>
            <a:pPr marL="651510" lvl="1" indent="-285750" algn="l">
              <a:lnSpc>
                <a:spcPct val="150000"/>
              </a:lnSpc>
              <a:buClr>
                <a:schemeClr val="tx1"/>
              </a:buClr>
              <a:buFont typeface="Wingdings" panose="05000000000000000000" pitchFamily="2" charset="2"/>
              <a:buChar char="Ø"/>
            </a:pPr>
            <a:r>
              <a:rPr lang="en-US" dirty="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 </a:t>
            </a:r>
          </a:p>
          <a:p>
            <a:pPr marL="937260" lvl="1" indent="-571500" algn="l">
              <a:lnSpc>
                <a:spcPct val="150000"/>
              </a:lnSpc>
              <a:buClr>
                <a:schemeClr val="tx1"/>
              </a:buClr>
              <a:buFont typeface="Wingdings" panose="05000000000000000000" pitchFamily="2" charset="2"/>
              <a:buChar char="Ø"/>
            </a:pPr>
            <a:endParaRPr lang="en-US" dirty="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endParaRPr>
          </a:p>
          <a:p>
            <a:pPr marL="937260" lvl="1" indent="-571500" algn="l">
              <a:lnSpc>
                <a:spcPct val="150000"/>
              </a:lnSpc>
              <a:buClr>
                <a:schemeClr val="tx1"/>
              </a:buClr>
              <a:buFont typeface="Wingdings" panose="05000000000000000000" pitchFamily="2" charset="2"/>
              <a:buChar char="Ø"/>
            </a:pPr>
            <a:endParaRPr lang="en-US" dirty="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endParaRPr>
          </a:p>
          <a:p>
            <a:pPr marL="285750" indent="-285750">
              <a:lnSpc>
                <a:spcPct val="150000"/>
              </a:lnSpc>
              <a:buClr>
                <a:schemeClr val="tx1"/>
              </a:buCl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285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A8A772-605F-1657-91E4-775AF3B6919C}"/>
              </a:ext>
            </a:extLst>
          </p:cNvPr>
          <p:cNvSpPr/>
          <p:nvPr/>
        </p:nvSpPr>
        <p:spPr>
          <a:xfrm>
            <a:off x="4418086" y="625351"/>
            <a:ext cx="3057247" cy="523220"/>
          </a:xfrm>
          <a:prstGeom prst="rect">
            <a:avLst/>
          </a:prstGeom>
          <a:noFill/>
        </p:spPr>
        <p:txBody>
          <a:bodyPr wrap="none" lIns="91440" tIns="45720" rIns="91440" bIns="45720">
            <a:spAutoFit/>
          </a:bodyPr>
          <a:lstStyle/>
          <a:p>
            <a:pPr algn="ctr"/>
            <a:r>
              <a:rPr lang="en-US" sz="2800" b="1" dirty="0">
                <a:ln w="0"/>
                <a:solidFill>
                  <a:srgbClr val="C00000"/>
                </a:solidFill>
                <a:latin typeface="Times New Roman" panose="02020603050405020304" pitchFamily="18" charset="0"/>
                <a:cs typeface="Times New Roman" panose="02020603050405020304" pitchFamily="18" charset="0"/>
              </a:rPr>
              <a:t>INTRODUCTION</a:t>
            </a:r>
            <a:endParaRPr lang="en-US" sz="2800" b="1" cap="none" spc="0" dirty="0">
              <a:ln w="0"/>
              <a:solidFill>
                <a:srgbClr val="C00000"/>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91366E4-A722-E103-A3CE-80E9B5E54F45}"/>
              </a:ext>
            </a:extLst>
          </p:cNvPr>
          <p:cNvSpPr txBox="1"/>
          <p:nvPr/>
        </p:nvSpPr>
        <p:spPr>
          <a:xfrm>
            <a:off x="662475" y="1536861"/>
            <a:ext cx="10786186" cy="4524315"/>
          </a:xfrm>
          <a:prstGeom prst="rect">
            <a:avLst/>
          </a:prstGeom>
          <a:noFill/>
          <a:ln>
            <a:noFill/>
          </a:ln>
        </p:spPr>
        <p:txBody>
          <a:bodyPr wrap="square">
            <a:spAutoFit/>
          </a:bodyPr>
          <a:lstStyle/>
          <a:p>
            <a:pPr marL="501650" indent="-342900" algn="just">
              <a:buFont typeface="Wingdings" panose="05000000000000000000" pitchFamily="2" charset="2"/>
              <a:buChar char="§"/>
            </a:pPr>
            <a:r>
              <a:rPr lang="en-IN" altLang="en-US" sz="2400" dirty="0">
                <a:latin typeface="Times New Roman" panose="02020603050405020304" pitchFamily="18" charset="0"/>
                <a:cs typeface="Times New Roman" panose="02020603050405020304" pitchFamily="18" charset="0"/>
                <a:sym typeface="+mn-ea"/>
              </a:rPr>
              <a:t>Online ordering system that we are proposing here, greatly simplifies the ordering </a:t>
            </a:r>
            <a:r>
              <a:rPr lang="en-US" sz="2400" dirty="0">
                <a:latin typeface="Times New Roman" panose="02020603050405020304" pitchFamily="18" charset="0"/>
                <a:cs typeface="Times New Roman" panose="02020603050405020304" pitchFamily="18" charset="0"/>
              </a:rPr>
              <a:t>process for both the customer and the restaurant. System presents an interactive and up</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to-date menu with all available options in an easy to use manner.</a:t>
            </a:r>
          </a:p>
          <a:p>
            <a:pPr marL="501650" indent="-34290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501650"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Customer can choose one or more items to place an order which will land in the Cart. Customer can view all the order details in the cart before checking out. At the end, customer gets order confirmation details. Once the order is placed it is entered in the database and retrieved in pretty much real time.</a:t>
            </a:r>
          </a:p>
          <a:p>
            <a:pPr marL="501650" indent="-34290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501650"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allows Restaurant Employees to quickly go through the orders as they are received and process all orders efficiently and effectively with minimal delays and confusion.</a:t>
            </a:r>
          </a:p>
        </p:txBody>
      </p:sp>
    </p:spTree>
    <p:extLst>
      <p:ext uri="{BB962C8B-B14F-4D97-AF65-F5344CB8AC3E}">
        <p14:creationId xmlns:p14="http://schemas.microsoft.com/office/powerpoint/2010/main" val="289990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81" y="949925"/>
            <a:ext cx="11475077" cy="5814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211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0553FF-9732-E085-2167-F138173BD52A}"/>
              </a:ext>
            </a:extLst>
          </p:cNvPr>
          <p:cNvSpPr/>
          <p:nvPr/>
        </p:nvSpPr>
        <p:spPr>
          <a:xfrm>
            <a:off x="4223211" y="784574"/>
            <a:ext cx="3745577" cy="523220"/>
          </a:xfrm>
          <a:prstGeom prst="rect">
            <a:avLst/>
          </a:prstGeom>
          <a:noFill/>
        </p:spPr>
        <p:txBody>
          <a:bodyPr wrap="none" lIns="91440" tIns="45720" rIns="91440" bIns="45720">
            <a:spAutoFit/>
          </a:bodyPr>
          <a:lstStyle/>
          <a:p>
            <a:pPr algn="ctr"/>
            <a:r>
              <a:rPr lang="en-US" sz="2800"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POST-MAN TESTING</a:t>
            </a:r>
          </a:p>
        </p:txBody>
      </p:sp>
      <p:sp>
        <p:nvSpPr>
          <p:cNvPr id="4" name="TextBox 3">
            <a:extLst>
              <a:ext uri="{FF2B5EF4-FFF2-40B4-BE49-F238E27FC236}">
                <a16:creationId xmlns:a16="http://schemas.microsoft.com/office/drawing/2014/main" id="{A4D8D8D7-BFAC-CE0A-F2BC-C0BC14B7F8CD}"/>
              </a:ext>
            </a:extLst>
          </p:cNvPr>
          <p:cNvSpPr txBox="1"/>
          <p:nvPr/>
        </p:nvSpPr>
        <p:spPr>
          <a:xfrm>
            <a:off x="1204450" y="1670068"/>
            <a:ext cx="9783097" cy="3268652"/>
          </a:xfrm>
          <a:prstGeom prst="rect">
            <a:avLst/>
          </a:prstGeom>
          <a:noFill/>
          <a:ln>
            <a:noFill/>
          </a:ln>
        </p:spPr>
        <p:txBody>
          <a:bodyPr wrap="square">
            <a:spAutoFit/>
          </a:bodyPr>
          <a:lstStyle/>
          <a:p>
            <a:pPr marL="501650" indent="-342900" algn="just">
              <a:lnSpc>
                <a:spcPct val="150000"/>
              </a:lnSpc>
              <a:buClr>
                <a:schemeClr val="tx1"/>
              </a:buClr>
              <a:buFont typeface="Wingdings" panose="05000000000000000000" charset="0"/>
              <a:buChar char="Ø"/>
            </a:pPr>
            <a:r>
              <a:rPr lang="en-IN" altLang="en-US" sz="2000" dirty="0">
                <a:latin typeface="Times New Roman" panose="02020603050405020304" pitchFamily="18" charset="0"/>
                <a:cs typeface="Times New Roman" panose="02020603050405020304" pitchFamily="18" charset="0"/>
              </a:rPr>
              <a:t>Postman is an application used for API testing. It is an HTTP client that tests HTTP requests, utilizing a graphical user interface, through which we obtain different types of responses that need to be subsequently validated.</a:t>
            </a:r>
          </a:p>
          <a:p>
            <a:pPr marL="501650" indent="-342900" algn="just">
              <a:lnSpc>
                <a:spcPct val="150000"/>
              </a:lnSpc>
              <a:buClr>
                <a:schemeClr val="tx1"/>
              </a:buClr>
              <a:buFont typeface="Wingdings" panose="05000000000000000000" charset="0"/>
              <a:buChar char="Ø"/>
            </a:pPr>
            <a:endParaRPr lang="en-IN" altLang="en-US" sz="2000" dirty="0">
              <a:latin typeface="Times New Roman" panose="02020603050405020304" pitchFamily="18" charset="0"/>
              <a:cs typeface="Times New Roman" panose="02020603050405020304" pitchFamily="18" charset="0"/>
            </a:endParaRPr>
          </a:p>
          <a:p>
            <a:pPr marL="501650" indent="-342900" algn="just">
              <a:lnSpc>
                <a:spcPct val="150000"/>
              </a:lnSpc>
              <a:buClr>
                <a:schemeClr val="tx1"/>
              </a:buClr>
              <a:buFont typeface="Wingdings" panose="05000000000000000000" charset="0"/>
              <a:buChar char="Ø"/>
            </a:pPr>
            <a:r>
              <a:rPr lang="en-IN" altLang="en-US" sz="2000" dirty="0">
                <a:latin typeface="Times New Roman" panose="02020603050405020304" pitchFamily="18" charset="0"/>
                <a:cs typeface="Times New Roman" panose="02020603050405020304" pitchFamily="18" charset="0"/>
                <a:sym typeface="+mn-ea"/>
              </a:rPr>
              <a:t>It is a tool for testing the software of an API. It can be used to design, document, verify, create, and change APIs. Postman has the feature of sending and observing the Hypertext Transfer Protocol (HTTP) requests and responses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390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387F5C-EA20-89D9-0453-B8C2C8F2B282}"/>
              </a:ext>
            </a:extLst>
          </p:cNvPr>
          <p:cNvSpPr/>
          <p:nvPr/>
        </p:nvSpPr>
        <p:spPr>
          <a:xfrm>
            <a:off x="3905817" y="784574"/>
            <a:ext cx="4380365" cy="523220"/>
          </a:xfrm>
          <a:prstGeom prst="rect">
            <a:avLst/>
          </a:prstGeom>
          <a:noFill/>
        </p:spPr>
        <p:txBody>
          <a:bodyPr wrap="none" lIns="91440" tIns="45720" rIns="91440" bIns="45720">
            <a:spAutoFit/>
          </a:bodyPr>
          <a:lstStyle/>
          <a:p>
            <a:pPr algn="ctr"/>
            <a:r>
              <a:rPr lang="en-US" sz="2800" b="0"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POST-MAN TESTING URL</a:t>
            </a:r>
          </a:p>
        </p:txBody>
      </p:sp>
      <p:sp>
        <p:nvSpPr>
          <p:cNvPr id="4" name="TextBox 3">
            <a:extLst>
              <a:ext uri="{FF2B5EF4-FFF2-40B4-BE49-F238E27FC236}">
                <a16:creationId xmlns:a16="http://schemas.microsoft.com/office/drawing/2014/main" id="{B771D644-05E3-9DD1-F710-4DD039952337}"/>
              </a:ext>
            </a:extLst>
          </p:cNvPr>
          <p:cNvSpPr txBox="1"/>
          <p:nvPr/>
        </p:nvSpPr>
        <p:spPr>
          <a:xfrm>
            <a:off x="1521541" y="1568354"/>
            <a:ext cx="6110748" cy="4247317"/>
          </a:xfrm>
          <a:prstGeom prst="rect">
            <a:avLst/>
          </a:prstGeom>
          <a:noFill/>
          <a:ln>
            <a:noFill/>
          </a:ln>
        </p:spPr>
        <p:txBody>
          <a:bodyPr wrap="square">
            <a:spAutoFit/>
          </a:bodyPr>
          <a:lstStyle/>
          <a:p>
            <a:r>
              <a:rPr lang="en-US" b="1" dirty="0">
                <a:latin typeface="Times New Roman" panose="02020603050405020304" pitchFamily="18" charset="0"/>
                <a:cs typeface="Times New Roman" panose="02020603050405020304" pitchFamily="18" charset="0"/>
              </a:rPr>
              <a:t>http://localhost:8080/carts --(Get method)</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http://localhost:8080/products/cust --(Get method)</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http://localhost:8080/products/{id} --(Get method)</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http://localhost:8080/products/{keyword} --(Get method)</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http://localhost:8080/products/{id}--(Put method)</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http://localhost:8080/products/{id} --(Delete method)</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http://localhost:8080/products --(Post Method)</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http://localhost:8080/customers --(Get method)</a:t>
            </a:r>
          </a:p>
        </p:txBody>
      </p:sp>
    </p:spTree>
    <p:extLst>
      <p:ext uri="{BB962C8B-B14F-4D97-AF65-F5344CB8AC3E}">
        <p14:creationId xmlns:p14="http://schemas.microsoft.com/office/powerpoint/2010/main" val="118907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7F114C-B26F-DF33-1FBA-1D5D6364AE0E}"/>
              </a:ext>
            </a:extLst>
          </p:cNvPr>
          <p:cNvPicPr>
            <a:picLocks noChangeAspect="1"/>
          </p:cNvPicPr>
          <p:nvPr/>
        </p:nvPicPr>
        <p:blipFill>
          <a:blip r:embed="rId2"/>
          <a:stretch>
            <a:fillRect/>
          </a:stretch>
        </p:blipFill>
        <p:spPr>
          <a:xfrm>
            <a:off x="127819" y="1574835"/>
            <a:ext cx="5968181" cy="4226198"/>
          </a:xfrm>
          <a:prstGeom prst="rect">
            <a:avLst/>
          </a:prstGeom>
        </p:spPr>
      </p:pic>
      <p:pic>
        <p:nvPicPr>
          <p:cNvPr id="3" name="Picture 2">
            <a:extLst>
              <a:ext uri="{FF2B5EF4-FFF2-40B4-BE49-F238E27FC236}">
                <a16:creationId xmlns:a16="http://schemas.microsoft.com/office/drawing/2014/main" id="{6940C600-6EFC-CF6B-F74F-B0241B08E7B0}"/>
              </a:ext>
            </a:extLst>
          </p:cNvPr>
          <p:cNvPicPr>
            <a:picLocks noChangeAspect="1"/>
          </p:cNvPicPr>
          <p:nvPr/>
        </p:nvPicPr>
        <p:blipFill>
          <a:blip r:embed="rId3"/>
          <a:stretch>
            <a:fillRect/>
          </a:stretch>
        </p:blipFill>
        <p:spPr>
          <a:xfrm>
            <a:off x="6331974" y="1574835"/>
            <a:ext cx="5643716" cy="4226198"/>
          </a:xfrm>
          <a:prstGeom prst="rect">
            <a:avLst/>
          </a:prstGeom>
        </p:spPr>
      </p:pic>
    </p:spTree>
    <p:extLst>
      <p:ext uri="{BB962C8B-B14F-4D97-AF65-F5344CB8AC3E}">
        <p14:creationId xmlns:p14="http://schemas.microsoft.com/office/powerpoint/2010/main" val="10998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9A4BEA-58DC-C7AD-42A0-488A7F8004F7}"/>
              </a:ext>
            </a:extLst>
          </p:cNvPr>
          <p:cNvSpPr/>
          <p:nvPr/>
        </p:nvSpPr>
        <p:spPr>
          <a:xfrm>
            <a:off x="1106593" y="1521993"/>
            <a:ext cx="10279161" cy="5170646"/>
          </a:xfrm>
          <a:prstGeom prst="rect">
            <a:avLst/>
          </a:prstGeom>
          <a:noFill/>
        </p:spPr>
        <p:txBody>
          <a:bodyPr wrap="square" lIns="91440" tIns="45720" rIns="91440" bIns="45720">
            <a:spAutoFit/>
          </a:bodyPr>
          <a:lstStyle/>
          <a:p>
            <a:pPr algn="just">
              <a:lnSpc>
                <a:spcPct val="150000"/>
              </a:lnSpc>
              <a:buClr>
                <a:schemeClr val="tx1"/>
              </a:buClr>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 Finally, for the online meal ordering system, we created a secure, user-friendly food ordering administration system. </a:t>
            </a:r>
          </a:p>
          <a:p>
            <a:pPr algn="just">
              <a:lnSpc>
                <a:spcPct val="150000"/>
              </a:lnSpc>
              <a:buClr>
                <a:schemeClr val="tx1"/>
              </a:buClr>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 Whether they are Administrators or Customers, this system can look after them all. </a:t>
            </a:r>
          </a:p>
          <a:p>
            <a:pPr algn="just">
              <a:lnSpc>
                <a:spcPct val="150000"/>
              </a:lnSpc>
              <a:buClr>
                <a:schemeClr val="tx1"/>
              </a:buClr>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 This system will let them manage client meals, delivery boy data, and expand without creating  any disruption. </a:t>
            </a:r>
          </a:p>
          <a:p>
            <a:pPr algn="just">
              <a:lnSpc>
                <a:spcPct val="150000"/>
              </a:lnSpc>
              <a:buClr>
                <a:schemeClr val="tx1"/>
              </a:buClr>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 This system is completely secure because each user is assigned a unique user ID and password, preventing Un </a:t>
            </a:r>
            <a:r>
              <a:rPr lang="en-US" sz="2000" dirty="0" err="1">
                <a:latin typeface="Times New Roman" panose="02020603050405020304" pitchFamily="18" charset="0"/>
                <a:cs typeface="Times New Roman" panose="02020603050405020304" pitchFamily="18" charset="0"/>
              </a:rPr>
              <a:t>authorised</a:t>
            </a:r>
            <a:r>
              <a:rPr lang="en-US" sz="2000" dirty="0">
                <a:latin typeface="Times New Roman" panose="02020603050405020304" pitchFamily="18" charset="0"/>
                <a:cs typeface="Times New Roman" panose="02020603050405020304" pitchFamily="18" charset="0"/>
              </a:rPr>
              <a:t> access. </a:t>
            </a:r>
          </a:p>
          <a:p>
            <a:pPr algn="just">
              <a:lnSpc>
                <a:spcPct val="150000"/>
              </a:lnSpc>
              <a:buClr>
                <a:schemeClr val="tx1"/>
              </a:buClr>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 It is significantly simpler to use with online registration, payment, and cancellation. </a:t>
            </a:r>
          </a:p>
          <a:p>
            <a:pPr algn="just">
              <a:lnSpc>
                <a:spcPct val="150000"/>
              </a:lnSpc>
              <a:buClr>
                <a:schemeClr val="tx1"/>
              </a:buClr>
              <a:buFont typeface="Wingdings" panose="05000000000000000000" charset="0"/>
              <a:buChar char="Ø"/>
            </a:pPr>
            <a:r>
              <a:rPr lang="en-US" sz="2000" dirty="0">
                <a:latin typeface="Times New Roman" panose="02020603050405020304" pitchFamily="18" charset="0"/>
                <a:cs typeface="Times New Roman" panose="02020603050405020304" pitchFamily="18" charset="0"/>
              </a:rPr>
              <a:t> As a result, employing this method will reduce labor costs while increasing the amount of time clients can spend taking use of the services.</a:t>
            </a:r>
          </a:p>
          <a:p>
            <a:pPr algn="just">
              <a:lnSpc>
                <a:spcPct val="150000"/>
              </a:lnSpc>
              <a:buClr>
                <a:schemeClr val="tx1"/>
              </a:buClr>
              <a:buFont typeface="Wingdings" panose="05000000000000000000" charset="0"/>
              <a:buChar char="Ø"/>
            </a:pPr>
            <a:endParaRPr lang="en-US" sz="20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7DF85F8F-5FC4-D9A5-D754-E01AD7B7E7BF}"/>
              </a:ext>
            </a:extLst>
          </p:cNvPr>
          <p:cNvSpPr/>
          <p:nvPr/>
        </p:nvSpPr>
        <p:spPr>
          <a:xfrm>
            <a:off x="4612260" y="771912"/>
            <a:ext cx="2967479" cy="584775"/>
          </a:xfrm>
          <a:prstGeom prst="rect">
            <a:avLst/>
          </a:prstGeom>
          <a:noFill/>
        </p:spPr>
        <p:txBody>
          <a:bodyPr wrap="none" lIns="91440" tIns="45720" rIns="91440" bIns="45720">
            <a:spAutoFit/>
          </a:bodyPr>
          <a:lstStyle/>
          <a:p>
            <a:pPr algn="ctr"/>
            <a:r>
              <a:rPr lang="en-US" sz="3200"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90730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D73705-5142-16AB-57EF-0E90CEEC6435}"/>
              </a:ext>
            </a:extLst>
          </p:cNvPr>
          <p:cNvSpPr/>
          <p:nvPr/>
        </p:nvSpPr>
        <p:spPr>
          <a:xfrm>
            <a:off x="2985574" y="2603541"/>
            <a:ext cx="6305909" cy="1200329"/>
          </a:xfrm>
          <a:prstGeom prst="rect">
            <a:avLst/>
          </a:prstGeom>
          <a:noFill/>
        </p:spPr>
        <p:txBody>
          <a:bodyPr wrap="square" lIns="91440" tIns="45720" rIns="91440" bIns="45720">
            <a:spAutoFit/>
          </a:bodyPr>
          <a:lstStyle/>
          <a:p>
            <a:pPr algn="ctr"/>
            <a:r>
              <a:rPr lang="en-US" sz="7200" b="1" cap="none" spc="0" dirty="0">
                <a:ln w="0"/>
                <a:solidFill>
                  <a:srgbClr val="0070C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THANK YOU</a:t>
            </a:r>
            <a:endParaRPr lang="en-IN" sz="7200" b="1" cap="none" spc="0" dirty="0">
              <a:ln w="0"/>
              <a:solidFill>
                <a:srgbClr val="0070C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263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2F1E7F-A4D2-3E41-D04D-A4436F4B9CDF}"/>
              </a:ext>
            </a:extLst>
          </p:cNvPr>
          <p:cNvSpPr/>
          <p:nvPr/>
        </p:nvSpPr>
        <p:spPr>
          <a:xfrm>
            <a:off x="3495349" y="765311"/>
            <a:ext cx="4604146" cy="523220"/>
          </a:xfrm>
          <a:prstGeom prst="rect">
            <a:avLst/>
          </a:prstGeom>
          <a:noFill/>
        </p:spPr>
        <p:txBody>
          <a:bodyPr wrap="none" lIns="91440" tIns="45720" rIns="91440" bIns="45720">
            <a:spAutoFit/>
          </a:bodyPr>
          <a:lstStyle/>
          <a:p>
            <a:r>
              <a:rPr lang="en-US" sz="2800" b="1" dirty="0">
                <a:ln w="0"/>
                <a:solidFill>
                  <a:srgbClr val="C00000"/>
                </a:solidFill>
                <a:latin typeface="Times New Roman" panose="02020603050405020304" pitchFamily="18" charset="0"/>
                <a:cs typeface="Times New Roman" panose="02020603050405020304" pitchFamily="18" charset="0"/>
              </a:rPr>
              <a:t>USER FUNCTIONALITIES</a:t>
            </a:r>
            <a:endParaRPr lang="en-US" sz="2800" b="1" cap="none" spc="0" dirty="0">
              <a:ln w="0"/>
              <a:solidFill>
                <a:srgbClr val="C00000"/>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15400E1-AC07-9CCC-23D7-F3B9D5C5F750}"/>
              </a:ext>
            </a:extLst>
          </p:cNvPr>
          <p:cNvSpPr txBox="1"/>
          <p:nvPr/>
        </p:nvSpPr>
        <p:spPr>
          <a:xfrm>
            <a:off x="956389" y="1607242"/>
            <a:ext cx="9573959" cy="3730317"/>
          </a:xfrm>
          <a:prstGeom prst="rect">
            <a:avLst/>
          </a:prstGeom>
          <a:noFill/>
          <a:ln>
            <a:noFill/>
          </a:ln>
        </p:spPr>
        <p:txBody>
          <a:bodyPr wrap="square">
            <a:spAutoFit/>
          </a:bodyPr>
          <a:lstStyle/>
          <a:p>
            <a:pPr marL="457200" indent="-457200" algn="just">
              <a:lnSpc>
                <a:spcPct val="150000"/>
              </a:lnSpc>
              <a:buFont typeface="+mj-lt"/>
              <a:buAutoNum type="arabicParenR"/>
            </a:pPr>
            <a:r>
              <a:rPr lang="en-US" sz="2000" b="0" i="0" dirty="0">
                <a:effectLst/>
                <a:latin typeface="Times New Roman" panose="02020603050405020304" pitchFamily="18" charset="0"/>
                <a:cs typeface="Times New Roman" panose="02020603050405020304" pitchFamily="18" charset="0"/>
              </a:rPr>
              <a:t>Register to the application</a:t>
            </a:r>
          </a:p>
          <a:p>
            <a:pPr marL="457200" indent="-457200" algn="just">
              <a:lnSpc>
                <a:spcPct val="150000"/>
              </a:lnSpc>
              <a:buFont typeface="+mj-lt"/>
              <a:buAutoNum type="arabicParenR"/>
            </a:pPr>
            <a:r>
              <a:rPr lang="en-US" sz="2000" b="0" i="0" dirty="0">
                <a:effectLst/>
                <a:latin typeface="Times New Roman" panose="02020603050405020304" pitchFamily="18" charset="0"/>
                <a:cs typeface="Times New Roman" panose="02020603050405020304" pitchFamily="18" charset="0"/>
              </a:rPr>
              <a:t>Change password</a:t>
            </a:r>
          </a:p>
          <a:p>
            <a:pPr marL="457200" indent="-457200" algn="just">
              <a:lnSpc>
                <a:spcPct val="150000"/>
              </a:lnSpc>
              <a:buFont typeface="+mj-lt"/>
              <a:buAutoNum type="arabicParenR"/>
            </a:pPr>
            <a:r>
              <a:rPr lang="en-US" sz="2000" b="0" i="0" dirty="0">
                <a:effectLst/>
                <a:latin typeface="Times New Roman" panose="02020603050405020304" pitchFamily="18" charset="0"/>
                <a:cs typeface="Times New Roman" panose="02020603050405020304" pitchFamily="18" charset="0"/>
              </a:rPr>
              <a:t>Update Profile</a:t>
            </a:r>
          </a:p>
          <a:p>
            <a:pPr marL="457200" indent="-457200" algn="just">
              <a:lnSpc>
                <a:spcPct val="150000"/>
              </a:lnSpc>
              <a:buFont typeface="+mj-lt"/>
              <a:buAutoNum type="arabicParenR"/>
            </a:pPr>
            <a:r>
              <a:rPr lang="en-US" sz="2000" b="0" i="0" dirty="0">
                <a:effectLst/>
                <a:latin typeface="Times New Roman" panose="02020603050405020304" pitchFamily="18" charset="0"/>
                <a:cs typeface="Times New Roman" panose="02020603050405020304" pitchFamily="18" charset="0"/>
              </a:rPr>
              <a:t>Sign into the application to maintain the record of activities</a:t>
            </a:r>
          </a:p>
          <a:p>
            <a:pPr marL="457200" indent="-457200" algn="just">
              <a:lnSpc>
                <a:spcPct val="150000"/>
              </a:lnSpc>
              <a:buFont typeface="+mj-lt"/>
              <a:buAutoNum type="arabicParenR"/>
            </a:pPr>
            <a:r>
              <a:rPr lang="en-US" sz="2000" b="0" i="0" dirty="0">
                <a:effectLst/>
                <a:latin typeface="Times New Roman" panose="02020603050405020304" pitchFamily="18" charset="0"/>
                <a:cs typeface="Times New Roman" panose="02020603050405020304" pitchFamily="18" charset="0"/>
              </a:rPr>
              <a:t>Search for food items based on the search keyword</a:t>
            </a:r>
          </a:p>
          <a:p>
            <a:pPr marL="457200" indent="-457200" algn="just">
              <a:lnSpc>
                <a:spcPct val="150000"/>
              </a:lnSpc>
              <a:buFont typeface="+mj-lt"/>
              <a:buAutoNum type="arabicParenR"/>
            </a:pPr>
            <a:r>
              <a:rPr lang="en-US" sz="2000" b="0" i="0" dirty="0">
                <a:effectLst/>
                <a:latin typeface="Times New Roman" panose="02020603050405020304" pitchFamily="18" charset="0"/>
                <a:cs typeface="Times New Roman" panose="02020603050405020304" pitchFamily="18" charset="0"/>
              </a:rPr>
              <a:t>Apply filters and sort results based on different cuisines to get the best deals</a:t>
            </a:r>
          </a:p>
          <a:p>
            <a:pPr marL="457200" indent="-457200" algn="just">
              <a:lnSpc>
                <a:spcPct val="150000"/>
              </a:lnSpc>
              <a:buFont typeface="+mj-lt"/>
              <a:buAutoNum type="arabicParenR"/>
            </a:pPr>
            <a:r>
              <a:rPr lang="en-US" sz="2000" b="0" i="0" dirty="0">
                <a:effectLst/>
                <a:latin typeface="Times New Roman" panose="02020603050405020304" pitchFamily="18" charset="0"/>
                <a:cs typeface="Times New Roman" panose="02020603050405020304" pitchFamily="18" charset="0"/>
              </a:rPr>
              <a:t>Add all the selected food items to a cart and customize the purchase at the end</a:t>
            </a:r>
          </a:p>
          <a:p>
            <a:pPr marL="457200" indent="-457200" algn="just">
              <a:lnSpc>
                <a:spcPct val="150000"/>
              </a:lnSpc>
              <a:buFont typeface="+mj-lt"/>
              <a:buAutoNum type="arabicParenR"/>
            </a:pPr>
            <a:r>
              <a:rPr lang="en-US" sz="2000" b="0" i="0" dirty="0">
                <a:effectLst/>
                <a:latin typeface="Times New Roman" panose="02020603050405020304" pitchFamily="18" charset="0"/>
                <a:cs typeface="Times New Roman" panose="02020603050405020304" pitchFamily="18" charset="0"/>
              </a:rPr>
              <a:t>Perform a seamless payment process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68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73A3D6-AF3D-50C0-F400-2159C91B2173}"/>
              </a:ext>
            </a:extLst>
          </p:cNvPr>
          <p:cNvSpPr/>
          <p:nvPr/>
        </p:nvSpPr>
        <p:spPr>
          <a:xfrm>
            <a:off x="3261709" y="877278"/>
            <a:ext cx="5276701" cy="523220"/>
          </a:xfrm>
          <a:prstGeom prst="rect">
            <a:avLst/>
          </a:prstGeom>
          <a:noFill/>
        </p:spPr>
        <p:txBody>
          <a:bodyPr wrap="none" lIns="91440" tIns="45720" rIns="91440" bIns="45720">
            <a:spAutoFit/>
          </a:bodyPr>
          <a:lstStyle/>
          <a:p>
            <a:pPr algn="ctr"/>
            <a:r>
              <a:rPr lang="en-US" sz="2800" b="1" dirty="0">
                <a:ln w="0"/>
                <a:solidFill>
                  <a:srgbClr val="C00000"/>
                </a:solidFill>
                <a:latin typeface="Times New Roman" panose="02020603050405020304" pitchFamily="18" charset="0"/>
                <a:cs typeface="Times New Roman" panose="02020603050405020304" pitchFamily="18" charset="0"/>
              </a:rPr>
              <a:t>TOOLS AND TECHNOLOGIES</a:t>
            </a:r>
            <a:endParaRPr lang="en-US" sz="2800" b="1" cap="none" spc="0" dirty="0">
              <a:ln w="0"/>
              <a:solidFill>
                <a:srgbClr val="C00000"/>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EEE9A00-F629-9B49-5F7C-070C905C59CE}"/>
              </a:ext>
            </a:extLst>
          </p:cNvPr>
          <p:cNvSpPr txBox="1"/>
          <p:nvPr/>
        </p:nvSpPr>
        <p:spPr>
          <a:xfrm>
            <a:off x="1684176" y="1589611"/>
            <a:ext cx="5845628" cy="3970318"/>
          </a:xfrm>
          <a:prstGeom prst="rect">
            <a:avLst/>
          </a:prstGeom>
          <a:noFill/>
          <a:ln>
            <a:noFill/>
          </a:ln>
        </p:spPr>
        <p:txBody>
          <a:bodyPr wrap="square">
            <a:spAutoFit/>
          </a:bodyPr>
          <a:lstStyle/>
          <a:p>
            <a:pPr marL="457200" indent="-457200">
              <a:lnSpc>
                <a:spcPct val="150000"/>
              </a:lnSpc>
              <a:buFont typeface="Wingdings" panose="05000000000000000000" pitchFamily="2" charset="2"/>
              <a:buChar char="§"/>
            </a:pPr>
            <a:r>
              <a:rPr lang="en-US" sz="2800" b="0" i="0" dirty="0">
                <a:effectLst/>
                <a:latin typeface="Times New Roman" panose="02020603050405020304" pitchFamily="18" charset="0"/>
                <a:cs typeface="Times New Roman" panose="02020603050405020304" pitchFamily="18" charset="0"/>
              </a:rPr>
              <a:t>Front-End: Angular</a:t>
            </a:r>
          </a:p>
          <a:p>
            <a:pPr marL="457200" indent="-457200">
              <a:lnSpc>
                <a:spcPct val="150000"/>
              </a:lnSpc>
              <a:buFont typeface="Wingdings" panose="05000000000000000000" pitchFamily="2" charset="2"/>
              <a:buChar char="§"/>
            </a:pPr>
            <a:r>
              <a:rPr lang="en-US" sz="2800" b="0" i="0" dirty="0">
                <a:effectLst/>
                <a:latin typeface="Times New Roman" panose="02020603050405020304" pitchFamily="18" charset="0"/>
                <a:cs typeface="Times New Roman" panose="02020603050405020304" pitchFamily="18" charset="0"/>
              </a:rPr>
              <a:t>Server-side: Spring Boot.</a:t>
            </a:r>
          </a:p>
          <a:p>
            <a:pPr marL="457200" indent="-457200">
              <a:lnSpc>
                <a:spcPct val="150000"/>
              </a:lnSpc>
              <a:buFont typeface="Wingdings" panose="05000000000000000000" pitchFamily="2" charset="2"/>
              <a:buChar char="§"/>
            </a:pPr>
            <a:r>
              <a:rPr lang="en-US" sz="2800" b="0" i="0" dirty="0">
                <a:effectLst/>
                <a:latin typeface="Times New Roman" panose="02020603050405020304" pitchFamily="18" charset="0"/>
                <a:cs typeface="Times New Roman" panose="02020603050405020304" pitchFamily="18" charset="0"/>
              </a:rPr>
              <a:t>Back-end: MYSQL, Hibernate.</a:t>
            </a:r>
          </a:p>
          <a:p>
            <a:pPr marL="457200" indent="-457200">
              <a:lnSpc>
                <a:spcPct val="150000"/>
              </a:lnSpc>
              <a:buFont typeface="Wingdings" panose="05000000000000000000" pitchFamily="2" charset="2"/>
              <a:buChar char="§"/>
            </a:pPr>
            <a:r>
              <a:rPr lang="en-US" sz="2800" b="0" i="0" dirty="0">
                <a:effectLst/>
                <a:latin typeface="Times New Roman" panose="02020603050405020304" pitchFamily="18" charset="0"/>
                <a:cs typeface="Times New Roman" panose="02020603050405020304" pitchFamily="18" charset="0"/>
              </a:rPr>
              <a:t>Server: Tomcat </a:t>
            </a:r>
          </a:p>
          <a:p>
            <a:pPr marL="457200" indent="-457200">
              <a:lnSpc>
                <a:spcPct val="150000"/>
              </a:lnSpc>
              <a:buFont typeface="Wingdings" panose="05000000000000000000" pitchFamily="2" charset="2"/>
              <a:buChar char="§"/>
            </a:pPr>
            <a:r>
              <a:rPr lang="en-IN" altLang="en-US" sz="2800" dirty="0">
                <a:latin typeface="Times New Roman" panose="02020603050405020304" pitchFamily="18" charset="0"/>
                <a:cs typeface="Times New Roman" panose="02020603050405020304" pitchFamily="18" charset="0"/>
                <a:sym typeface="+mn-ea"/>
              </a:rPr>
              <a:t>Testing</a:t>
            </a:r>
            <a:r>
              <a:rPr lang="en-US" sz="2800" dirty="0">
                <a:latin typeface="Times New Roman" panose="02020603050405020304" pitchFamily="18" charset="0"/>
                <a:cs typeface="Times New Roman" panose="02020603050405020304" pitchFamily="18" charset="0"/>
                <a:sym typeface="+mn-ea"/>
              </a:rPr>
              <a:t>: </a:t>
            </a:r>
            <a:r>
              <a:rPr lang="en-IN" altLang="en-US" sz="2800" dirty="0">
                <a:latin typeface="Times New Roman" panose="02020603050405020304" pitchFamily="18" charset="0"/>
                <a:cs typeface="Times New Roman" panose="02020603050405020304" pitchFamily="18" charset="0"/>
                <a:sym typeface="+mn-ea"/>
              </a:rPr>
              <a:t>Junit and Post Man Testing.</a:t>
            </a:r>
            <a:endParaRPr lang="en-US" sz="2800" dirty="0">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90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4CBDE6-2248-C5FC-339E-80F8496093DB}"/>
              </a:ext>
            </a:extLst>
          </p:cNvPr>
          <p:cNvSpPr/>
          <p:nvPr/>
        </p:nvSpPr>
        <p:spPr>
          <a:xfrm>
            <a:off x="4824977" y="681335"/>
            <a:ext cx="2000868" cy="523220"/>
          </a:xfrm>
          <a:prstGeom prst="rect">
            <a:avLst/>
          </a:prstGeom>
          <a:noFill/>
          <a:ln>
            <a:noFill/>
          </a:ln>
        </p:spPr>
        <p:txBody>
          <a:bodyPr wrap="none" lIns="91440" tIns="45720" rIns="91440" bIns="45720">
            <a:spAutoFit/>
          </a:bodyPr>
          <a:lstStyle/>
          <a:p>
            <a:pPr algn="ctr"/>
            <a:r>
              <a:rPr lang="en-US" sz="2800" b="1" cap="none" spc="0" dirty="0">
                <a:ln w="0"/>
                <a:solidFill>
                  <a:srgbClr val="C00000"/>
                </a:solidFill>
                <a:effectLst/>
                <a:latin typeface="Times New Roman" panose="02020603050405020304" pitchFamily="18" charset="0"/>
                <a:cs typeface="Times New Roman" panose="02020603050405020304" pitchFamily="18" charset="0"/>
              </a:rPr>
              <a:t>ANGULAR</a:t>
            </a:r>
          </a:p>
        </p:txBody>
      </p:sp>
      <p:sp>
        <p:nvSpPr>
          <p:cNvPr id="4" name="TextBox 3">
            <a:extLst>
              <a:ext uri="{FF2B5EF4-FFF2-40B4-BE49-F238E27FC236}">
                <a16:creationId xmlns:a16="http://schemas.microsoft.com/office/drawing/2014/main" id="{11AB6D8C-CFF9-C4D0-6CF2-28971B920161}"/>
              </a:ext>
            </a:extLst>
          </p:cNvPr>
          <p:cNvSpPr txBox="1"/>
          <p:nvPr/>
        </p:nvSpPr>
        <p:spPr>
          <a:xfrm>
            <a:off x="1349051" y="1365418"/>
            <a:ext cx="9493897" cy="4401205"/>
          </a:xfrm>
          <a:prstGeom prst="rect">
            <a:avLst/>
          </a:prstGeom>
          <a:noFill/>
          <a:ln>
            <a:noFill/>
          </a:ln>
        </p:spPr>
        <p:txBody>
          <a:bodyPr wrap="square">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mn-ea"/>
              </a:rPr>
              <a:t>Angular is a TypeScript-based free and open-source web application framework lead by the Angular Team at google and by a community of individuals and corporations. Angular is a complete rewrite from the same team that built Angular </a:t>
            </a:r>
            <a:r>
              <a:rPr lang="en-US" sz="2000" dirty="0" err="1">
                <a:latin typeface="Times New Roman" panose="02020603050405020304" pitchFamily="18" charset="0"/>
                <a:cs typeface="Times New Roman" panose="02020603050405020304" pitchFamily="18" charset="0"/>
                <a:sym typeface="+mn-ea"/>
              </a:rPr>
              <a:t>js</a:t>
            </a:r>
            <a:r>
              <a:rPr lang="en-US" sz="2000" dirty="0">
                <a:latin typeface="Times New Roman" panose="02020603050405020304" pitchFamily="18" charset="0"/>
                <a:cs typeface="Times New Roman" panose="02020603050405020304" pitchFamily="18" charset="0"/>
                <a:sym typeface="+mn-ea"/>
              </a:rPr>
              <a:t>.</a:t>
            </a:r>
          </a:p>
          <a:p>
            <a:pPr marL="342900" indent="-342900" algn="just">
              <a:buFont typeface="Wingdings" panose="05000000000000000000" pitchFamily="2" charset="2"/>
              <a:buChar char="Ø"/>
            </a:pPr>
            <a:endParaRPr lang="en-US" sz="2000" b="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mn-ea"/>
              </a:rPr>
              <a:t>Angular is a JavaScript (actually a TypeScript based open-source full-stack web application) framework which makes you able to create reactive Single Page Applications (SPAs). Angular is completely based on components. It consists of several components which forms a tree structure with parent and child components.</a:t>
            </a:r>
            <a:endParaRPr lang="en-US" sz="2000" b="0" i="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sym typeface="+mn-ea"/>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mn-ea"/>
              </a:rPr>
              <a:t>SPA- A single page application is a web application or a website which provides users a very fluid, reactive and fast experience similar to a desktop application. It contains menu, buttons and blocks on a single page and when a user clicks on any of them; it dynamically rewrites the current page rather than loading entire new pages from a server. That's the reason behind its reactive fast speed.</a:t>
            </a:r>
            <a:endParaRPr lang="en-US" sz="2000" b="0" i="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622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2B702C-0E96-176B-F6FC-89ABC312936C}"/>
              </a:ext>
            </a:extLst>
          </p:cNvPr>
          <p:cNvSpPr/>
          <p:nvPr/>
        </p:nvSpPr>
        <p:spPr>
          <a:xfrm>
            <a:off x="3548733" y="793303"/>
            <a:ext cx="4534703" cy="523220"/>
          </a:xfrm>
          <a:prstGeom prst="rect">
            <a:avLst/>
          </a:prstGeom>
          <a:noFill/>
        </p:spPr>
        <p:txBody>
          <a:bodyPr wrap="none" lIns="91440" tIns="45720" rIns="91440" bIns="45720">
            <a:spAutoFit/>
          </a:bodyPr>
          <a:lstStyle/>
          <a:p>
            <a:pPr algn="ctr"/>
            <a:r>
              <a:rPr lang="en-US" sz="2800" b="1" dirty="0">
                <a:ln w="0"/>
                <a:solidFill>
                  <a:srgbClr val="C00000"/>
                </a:solidFill>
                <a:latin typeface="Times New Roman" panose="02020603050405020304" pitchFamily="18" charset="0"/>
                <a:cs typeface="Times New Roman" panose="02020603050405020304" pitchFamily="18" charset="0"/>
              </a:rPr>
              <a:t>FEATURES OF ANGULAR</a:t>
            </a:r>
            <a:endParaRPr lang="en-US" sz="2800" b="1" cap="none" spc="0" dirty="0">
              <a:ln w="0"/>
              <a:solidFill>
                <a:srgbClr val="C00000"/>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BCC47BA-63B5-DA16-8093-75BEAE4F9A30}"/>
              </a:ext>
            </a:extLst>
          </p:cNvPr>
          <p:cNvSpPr txBox="1"/>
          <p:nvPr/>
        </p:nvSpPr>
        <p:spPr>
          <a:xfrm>
            <a:off x="1273630" y="1430417"/>
            <a:ext cx="6111550" cy="3730317"/>
          </a:xfrm>
          <a:prstGeom prst="rect">
            <a:avLst/>
          </a:prstGeom>
          <a:noFill/>
          <a:ln>
            <a:noFill/>
          </a:ln>
        </p:spPr>
        <p:txBody>
          <a:bodyPr wrap="square">
            <a:spAutoFit/>
          </a:bodyPr>
          <a:lstStyle/>
          <a:p>
            <a:pPr marL="501650" indent="-342900" algn="just">
              <a:lnSpc>
                <a:spcPct val="150000"/>
              </a:lnSpc>
              <a:buFont typeface="Wingdings" panose="05000000000000000000" pitchFamily="2" charset="2"/>
              <a:buChar char="§"/>
            </a:pPr>
            <a:r>
              <a:rPr lang="en-IN" sz="2000" spc="-75" dirty="0">
                <a:latin typeface="Times New Roman" panose="02020603050405020304" pitchFamily="18" charset="0"/>
                <a:cs typeface="Times New Roman" panose="02020603050405020304" pitchFamily="18" charset="0"/>
                <a:sym typeface="+mn-ea"/>
              </a:rPr>
              <a:t>Cross-platform</a:t>
            </a:r>
            <a:endParaRPr lang="en-IN" sz="2000" spc="-75" dirty="0">
              <a:latin typeface="Times New Roman" panose="02020603050405020304" pitchFamily="18" charset="0"/>
              <a:cs typeface="Times New Roman" panose="02020603050405020304" pitchFamily="18" charset="0"/>
            </a:endParaRPr>
          </a:p>
          <a:p>
            <a:pPr marL="501650" indent="-342900" algn="just">
              <a:lnSpc>
                <a:spcPct val="150000"/>
              </a:lnSpc>
              <a:buFont typeface="Wingdings" panose="05000000000000000000" pitchFamily="2" charset="2"/>
              <a:buChar char="§"/>
            </a:pPr>
            <a:r>
              <a:rPr lang="en-IN" sz="2000" spc="-75" dirty="0">
                <a:latin typeface="Times New Roman" panose="02020603050405020304" pitchFamily="18" charset="0"/>
                <a:cs typeface="Times New Roman" panose="02020603050405020304" pitchFamily="18" charset="0"/>
                <a:sym typeface="+mn-ea"/>
              </a:rPr>
              <a:t>Efficient MVC architecture</a:t>
            </a:r>
            <a:endParaRPr lang="en-IN" sz="2000" spc="-75" dirty="0">
              <a:latin typeface="Times New Roman" panose="02020603050405020304" pitchFamily="18" charset="0"/>
              <a:cs typeface="Times New Roman" panose="02020603050405020304" pitchFamily="18" charset="0"/>
            </a:endParaRPr>
          </a:p>
          <a:p>
            <a:pPr marL="501650" indent="-342900" algn="just">
              <a:lnSpc>
                <a:spcPct val="150000"/>
              </a:lnSpc>
              <a:buFont typeface="Wingdings" panose="05000000000000000000" pitchFamily="2" charset="2"/>
              <a:buChar char="§"/>
            </a:pPr>
            <a:r>
              <a:rPr lang="en-IN" sz="2000" spc="-75" dirty="0">
                <a:latin typeface="Times New Roman" panose="02020603050405020304" pitchFamily="18" charset="0"/>
                <a:cs typeface="Times New Roman" panose="02020603050405020304" pitchFamily="18" charset="0"/>
                <a:sym typeface="+mn-ea"/>
              </a:rPr>
              <a:t>Data binding</a:t>
            </a:r>
            <a:endParaRPr lang="en-IN" sz="2000" spc="-75" dirty="0">
              <a:latin typeface="Times New Roman" panose="02020603050405020304" pitchFamily="18" charset="0"/>
              <a:cs typeface="Times New Roman" panose="02020603050405020304" pitchFamily="18" charset="0"/>
            </a:endParaRPr>
          </a:p>
          <a:p>
            <a:pPr marL="501650" indent="-342900" algn="just">
              <a:lnSpc>
                <a:spcPct val="150000"/>
              </a:lnSpc>
              <a:buFont typeface="Wingdings" panose="05000000000000000000" pitchFamily="2" charset="2"/>
              <a:buChar char="§"/>
            </a:pPr>
            <a:r>
              <a:rPr lang="en-IN" sz="2000" spc="-75" dirty="0">
                <a:latin typeface="Times New Roman" panose="02020603050405020304" pitchFamily="18" charset="0"/>
                <a:cs typeface="Times New Roman" panose="02020603050405020304" pitchFamily="18" charset="0"/>
                <a:sym typeface="+mn-ea"/>
              </a:rPr>
              <a:t>Set of Directives</a:t>
            </a:r>
            <a:endParaRPr lang="en-IN" sz="2000" spc="-75" dirty="0">
              <a:latin typeface="Times New Roman" panose="02020603050405020304" pitchFamily="18" charset="0"/>
              <a:cs typeface="Times New Roman" panose="02020603050405020304" pitchFamily="18" charset="0"/>
            </a:endParaRPr>
          </a:p>
          <a:p>
            <a:pPr marL="501650" indent="-342900" algn="just">
              <a:lnSpc>
                <a:spcPct val="150000"/>
              </a:lnSpc>
              <a:buFont typeface="Wingdings" panose="05000000000000000000" pitchFamily="2" charset="2"/>
              <a:buChar char="§"/>
            </a:pPr>
            <a:r>
              <a:rPr lang="en-IN" sz="2000" spc="-75" dirty="0">
                <a:latin typeface="Times New Roman" panose="02020603050405020304" pitchFamily="18" charset="0"/>
                <a:cs typeface="Times New Roman" panose="02020603050405020304" pitchFamily="18" charset="0"/>
                <a:sym typeface="+mn-ea"/>
              </a:rPr>
              <a:t>Prominence of TypeScript</a:t>
            </a:r>
            <a:endParaRPr lang="en-IN" sz="2000" spc="-75" dirty="0">
              <a:latin typeface="Times New Roman" panose="02020603050405020304" pitchFamily="18" charset="0"/>
              <a:cs typeface="Times New Roman" panose="02020603050405020304" pitchFamily="18" charset="0"/>
            </a:endParaRPr>
          </a:p>
          <a:p>
            <a:pPr marL="501650" indent="-342900" algn="just">
              <a:lnSpc>
                <a:spcPct val="150000"/>
              </a:lnSpc>
              <a:buFont typeface="Wingdings" panose="05000000000000000000" pitchFamily="2" charset="2"/>
              <a:buChar char="§"/>
            </a:pPr>
            <a:r>
              <a:rPr lang="en-IN" sz="2000" spc="-75" dirty="0">
                <a:latin typeface="Times New Roman" panose="02020603050405020304" pitchFamily="18" charset="0"/>
                <a:cs typeface="Times New Roman" panose="02020603050405020304" pitchFamily="18" charset="0"/>
                <a:sym typeface="+mn-ea"/>
              </a:rPr>
              <a:t>Declarative UI</a:t>
            </a:r>
            <a:endParaRPr lang="en-IN" sz="2000" spc="-75" dirty="0">
              <a:latin typeface="Times New Roman" panose="02020603050405020304" pitchFamily="18" charset="0"/>
              <a:cs typeface="Times New Roman" panose="02020603050405020304" pitchFamily="18" charset="0"/>
            </a:endParaRPr>
          </a:p>
          <a:p>
            <a:pPr marL="501650" indent="-342900" algn="just">
              <a:lnSpc>
                <a:spcPct val="150000"/>
              </a:lnSpc>
              <a:buFont typeface="Wingdings" panose="05000000000000000000" pitchFamily="2" charset="2"/>
              <a:buChar char="§"/>
            </a:pPr>
            <a:r>
              <a:rPr lang="en-IN" sz="2000" spc="-75" dirty="0">
                <a:latin typeface="Times New Roman" panose="02020603050405020304" pitchFamily="18" charset="0"/>
                <a:cs typeface="Times New Roman" panose="02020603050405020304" pitchFamily="18" charset="0"/>
                <a:sym typeface="+mn-ea"/>
              </a:rPr>
              <a:t>Extensive documentation and support</a:t>
            </a:r>
            <a:endParaRPr lang="en-IN" sz="2000" spc="-75" dirty="0">
              <a:latin typeface="Times New Roman" panose="02020603050405020304" pitchFamily="18" charset="0"/>
              <a:cs typeface="Times New Roman" panose="02020603050405020304" pitchFamily="18" charset="0"/>
            </a:endParaRPr>
          </a:p>
          <a:p>
            <a:pPr marL="501650" indent="-342900" algn="just">
              <a:lnSpc>
                <a:spcPct val="150000"/>
              </a:lnSpc>
              <a:buFont typeface="Wingdings" panose="05000000000000000000" pitchFamily="2" charset="2"/>
              <a:buChar char="§"/>
            </a:pPr>
            <a:r>
              <a:rPr lang="en-IN" sz="2000" spc="-75" dirty="0">
                <a:latin typeface="Times New Roman" panose="02020603050405020304" pitchFamily="18" charset="0"/>
                <a:cs typeface="Times New Roman" panose="02020603050405020304" pitchFamily="18" charset="0"/>
                <a:sym typeface="+mn-ea"/>
              </a:rPr>
              <a:t>Timely upgradations</a:t>
            </a:r>
          </a:p>
        </p:txBody>
      </p:sp>
    </p:spTree>
    <p:extLst>
      <p:ext uri="{BB962C8B-B14F-4D97-AF65-F5344CB8AC3E}">
        <p14:creationId xmlns:p14="http://schemas.microsoft.com/office/powerpoint/2010/main" val="382118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sentation on brainstorming">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entury Gothic-Palatino Linotyp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Business brainstorming presentation.potx" id="{DE77CA07-3D7A-4CF2-AF02-587F794CB3CB}" vid="{13C2A94F-C0A1-4622-B71C-29A3B00D5E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brainstorming presentation</Template>
  <TotalTime>6441</TotalTime>
  <Words>2815</Words>
  <Application>Microsoft Office PowerPoint</Application>
  <PresentationFormat>Widescreen</PresentationFormat>
  <Paragraphs>234</Paragraphs>
  <Slides>55</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5" baseType="lpstr">
      <vt:lpstr>Arial</vt:lpstr>
      <vt:lpstr>Calibri</vt:lpstr>
      <vt:lpstr>Century Gothic</vt:lpstr>
      <vt:lpstr>inherit</vt:lpstr>
      <vt:lpstr>Palatino Linotype</vt:lpstr>
      <vt:lpstr>Times New Roman</vt:lpstr>
      <vt:lpstr>Wingdings</vt:lpstr>
      <vt:lpstr>Wingdings 2</vt:lpstr>
      <vt:lpstr>Presentation on brainstorming</vt:lpstr>
      <vt:lpstr>Microsoft PowerPoint Slide</vt:lpstr>
      <vt:lpstr>ONLINE FOOD DELIVERY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FOOD DELIVERY SYSTEM</dc:title>
  <dc:creator>vinayakasanjana999@outlook.com</dc:creator>
  <cp:lastModifiedBy>Deepak</cp:lastModifiedBy>
  <cp:revision>22</cp:revision>
  <dcterms:created xsi:type="dcterms:W3CDTF">2023-08-09T12:47:40Z</dcterms:created>
  <dcterms:modified xsi:type="dcterms:W3CDTF">2023-08-16T18:42:18Z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74069100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